
<file path=[Content_Types].xml><?xml version="1.0" encoding="utf-8"?>
<Types xmlns="http://schemas.openxmlformats.org/package/2006/content-types">
  <Default Extension="bin" ContentType="application/vnd.openxmlformats-officedocument.oleObject"/>
  <Default Extension="png" ContentType="image/png"/>
  <Default Extension="tmp"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73" r:id="rId9"/>
    <p:sldId id="264" r:id="rId10"/>
    <p:sldId id="265" r:id="rId11"/>
    <p:sldId id="266" r:id="rId12"/>
    <p:sldId id="267" r:id="rId13"/>
    <p:sldId id="268" r:id="rId14"/>
    <p:sldId id="269" r:id="rId15"/>
    <p:sldId id="275" r:id="rId16"/>
    <p:sldId id="270" r:id="rId17"/>
    <p:sldId id="271" r:id="rId18"/>
    <p:sldId id="274" r:id="rId19"/>
    <p:sldId id="272"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66" d="100"/>
          <a:sy n="66" d="100"/>
        </p:scale>
        <p:origin x="67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3.xml.rels><?xml version="1.0" encoding="UTF-8" standalone="yes"?>
<Relationships xmlns="http://schemas.openxmlformats.org/package/2006/relationships"><Relationship Id="rId1" Type="http://schemas.openxmlformats.org/officeDocument/2006/relationships/image" Target="../media/image3.png"/></Relationships>
</file>

<file path=ppt/diagrams/_rels/drawing3.xml.rels><?xml version="1.0" encoding="UTF-8" standalone="yes"?>
<Relationships xmlns="http://schemas.openxmlformats.org/package/2006/relationships"><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DA59AB-A59C-4313-87B0-5FC35793E6E9}"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tr-TR"/>
        </a:p>
      </dgm:t>
    </dgm:pt>
    <dgm:pt modelId="{8D9CAF81-8DB7-4A9F-9E72-49EDC55D1FA2}">
      <dgm:prSet phldrT="[Metin]"/>
      <dgm:spPr/>
      <dgm:t>
        <a:bodyPr/>
        <a:lstStyle/>
        <a:p>
          <a:r>
            <a:rPr lang="tr-TR" dirty="0" smtClean="0"/>
            <a:t>MERKEZ İÇ DEĞERLENDİRME RAPORU HAKKINDA SUNUM</a:t>
          </a:r>
          <a:endParaRPr lang="tr-TR" dirty="0"/>
        </a:p>
      </dgm:t>
    </dgm:pt>
    <dgm:pt modelId="{9E82DD92-C6C0-4908-B6F8-6B8BA5CA3458}" type="parTrans" cxnId="{89151A42-919F-427D-B598-06E1D2B45B51}">
      <dgm:prSet/>
      <dgm:spPr/>
      <dgm:t>
        <a:bodyPr/>
        <a:lstStyle/>
        <a:p>
          <a:endParaRPr lang="tr-TR"/>
        </a:p>
      </dgm:t>
    </dgm:pt>
    <dgm:pt modelId="{1674C161-0A15-4874-BB0D-55C1A1065A79}" type="sibTrans" cxnId="{89151A42-919F-427D-B598-06E1D2B45B51}">
      <dgm:prSet/>
      <dgm:spPr/>
      <dgm:t>
        <a:bodyPr/>
        <a:lstStyle/>
        <a:p>
          <a:endParaRPr lang="tr-TR"/>
        </a:p>
      </dgm:t>
    </dgm:pt>
    <dgm:pt modelId="{FB5B1856-79A5-4D5B-9247-15C69C38DAB0}">
      <dgm:prSet phldrT="[Metin]"/>
      <dgm:spPr/>
      <dgm:t>
        <a:bodyPr/>
        <a:lstStyle/>
        <a:p>
          <a:r>
            <a:rPr lang="tr-TR" dirty="0" smtClean="0"/>
            <a:t>TAKIM TARTIŞMA MASALARI</a:t>
          </a:r>
          <a:endParaRPr lang="tr-TR" dirty="0"/>
        </a:p>
      </dgm:t>
    </dgm:pt>
    <dgm:pt modelId="{EF4DF40F-EA6D-4315-A8C8-D581572786F2}" type="parTrans" cxnId="{41DC6D30-D7D0-490B-A2AC-97B5511EB376}">
      <dgm:prSet/>
      <dgm:spPr/>
      <dgm:t>
        <a:bodyPr/>
        <a:lstStyle/>
        <a:p>
          <a:endParaRPr lang="tr-TR"/>
        </a:p>
      </dgm:t>
    </dgm:pt>
    <dgm:pt modelId="{C6CB4EAF-5ACE-4378-915D-3B8B99D700FC}" type="sibTrans" cxnId="{41DC6D30-D7D0-490B-A2AC-97B5511EB376}">
      <dgm:prSet/>
      <dgm:spPr/>
      <dgm:t>
        <a:bodyPr/>
        <a:lstStyle/>
        <a:p>
          <a:endParaRPr lang="tr-TR"/>
        </a:p>
      </dgm:t>
    </dgm:pt>
    <dgm:pt modelId="{B60FD241-D498-48C3-A8EC-97D345334B98}">
      <dgm:prSet phldrT="[Metin]"/>
      <dgm:spPr/>
      <dgm:t>
        <a:bodyPr/>
        <a:lstStyle/>
        <a:p>
          <a:r>
            <a:rPr lang="tr-TR" dirty="0" smtClean="0"/>
            <a:t>TAKIM SÖZCÜLERİNİN SUNUMU</a:t>
          </a:r>
          <a:endParaRPr lang="tr-TR" dirty="0"/>
        </a:p>
      </dgm:t>
    </dgm:pt>
    <dgm:pt modelId="{11EA7C71-E5D7-45D2-B9B4-B2CFA9A9D2E8}" type="parTrans" cxnId="{94FA45DA-E3A8-4AD8-8C2C-C7DF177035D1}">
      <dgm:prSet/>
      <dgm:spPr/>
      <dgm:t>
        <a:bodyPr/>
        <a:lstStyle/>
        <a:p>
          <a:endParaRPr lang="tr-TR"/>
        </a:p>
      </dgm:t>
    </dgm:pt>
    <dgm:pt modelId="{448BB4E1-77E5-466C-AF0B-24137D90BFEC}" type="sibTrans" cxnId="{94FA45DA-E3A8-4AD8-8C2C-C7DF177035D1}">
      <dgm:prSet/>
      <dgm:spPr/>
      <dgm:t>
        <a:bodyPr/>
        <a:lstStyle/>
        <a:p>
          <a:endParaRPr lang="tr-TR"/>
        </a:p>
      </dgm:t>
    </dgm:pt>
    <dgm:pt modelId="{BC82417A-7797-4565-A12E-4315109A3C87}">
      <dgm:prSet/>
      <dgm:spPr/>
      <dgm:t>
        <a:bodyPr/>
        <a:lstStyle/>
        <a:p>
          <a:r>
            <a:rPr lang="tr-TR" dirty="0" smtClean="0"/>
            <a:t>30 Dakika</a:t>
          </a:r>
          <a:endParaRPr lang="tr-TR" dirty="0"/>
        </a:p>
      </dgm:t>
    </dgm:pt>
    <dgm:pt modelId="{028A291E-CBC7-4074-82F2-442854F0BC94}" type="parTrans" cxnId="{62E8E0D7-4664-45B1-BD17-1D2AC84C55C4}">
      <dgm:prSet/>
      <dgm:spPr/>
      <dgm:t>
        <a:bodyPr/>
        <a:lstStyle/>
        <a:p>
          <a:endParaRPr lang="tr-TR"/>
        </a:p>
      </dgm:t>
    </dgm:pt>
    <dgm:pt modelId="{9FB881BB-C157-4F70-8C3F-1A2EA8290F71}" type="sibTrans" cxnId="{62E8E0D7-4664-45B1-BD17-1D2AC84C55C4}">
      <dgm:prSet/>
      <dgm:spPr/>
      <dgm:t>
        <a:bodyPr/>
        <a:lstStyle/>
        <a:p>
          <a:endParaRPr lang="tr-TR"/>
        </a:p>
      </dgm:t>
    </dgm:pt>
    <dgm:pt modelId="{3309686C-F161-449B-95DC-B94396DA36DE}">
      <dgm:prSet/>
      <dgm:spPr/>
      <dgm:t>
        <a:bodyPr/>
        <a:lstStyle/>
        <a:p>
          <a:r>
            <a:rPr lang="tr-TR" dirty="0" smtClean="0"/>
            <a:t>30 dakika</a:t>
          </a:r>
          <a:endParaRPr lang="tr-TR" dirty="0"/>
        </a:p>
      </dgm:t>
    </dgm:pt>
    <dgm:pt modelId="{5A88A0EF-C6DD-4BE9-9B66-E2A6B7FBD7B0}" type="parTrans" cxnId="{4C28CD0D-510B-4623-BD34-0470D2EE21EF}">
      <dgm:prSet/>
      <dgm:spPr/>
      <dgm:t>
        <a:bodyPr/>
        <a:lstStyle/>
        <a:p>
          <a:endParaRPr lang="tr-TR"/>
        </a:p>
      </dgm:t>
    </dgm:pt>
    <dgm:pt modelId="{3836564E-FD57-4CEC-9FEB-67E5DACC44E6}" type="sibTrans" cxnId="{4C28CD0D-510B-4623-BD34-0470D2EE21EF}">
      <dgm:prSet/>
      <dgm:spPr/>
      <dgm:t>
        <a:bodyPr/>
        <a:lstStyle/>
        <a:p>
          <a:endParaRPr lang="tr-TR"/>
        </a:p>
      </dgm:t>
    </dgm:pt>
    <dgm:pt modelId="{64A36E0D-46BB-45AE-8FC4-3BDCC70182DB}">
      <dgm:prSet/>
      <dgm:spPr/>
      <dgm:t>
        <a:bodyPr/>
        <a:lstStyle/>
        <a:p>
          <a:r>
            <a:rPr lang="tr-TR" dirty="0" smtClean="0"/>
            <a:t>30 dakika</a:t>
          </a:r>
          <a:endParaRPr lang="tr-TR" dirty="0"/>
        </a:p>
      </dgm:t>
    </dgm:pt>
    <dgm:pt modelId="{64F72A98-D8A9-4CDC-A4D6-8E180D21698B}" type="parTrans" cxnId="{D824A1E8-34B7-45B6-8493-B28A7D22A2DF}">
      <dgm:prSet/>
      <dgm:spPr/>
      <dgm:t>
        <a:bodyPr/>
        <a:lstStyle/>
        <a:p>
          <a:endParaRPr lang="tr-TR"/>
        </a:p>
      </dgm:t>
    </dgm:pt>
    <dgm:pt modelId="{8A4CA7AE-B9F8-4F6D-832F-D1816265A8B0}" type="sibTrans" cxnId="{D824A1E8-34B7-45B6-8493-B28A7D22A2DF}">
      <dgm:prSet/>
      <dgm:spPr/>
      <dgm:t>
        <a:bodyPr/>
        <a:lstStyle/>
        <a:p>
          <a:endParaRPr lang="tr-TR"/>
        </a:p>
      </dgm:t>
    </dgm:pt>
    <dgm:pt modelId="{762AF716-00E8-4DDD-9836-EACE6B68B7E7}" type="pres">
      <dgm:prSet presAssocID="{71DA59AB-A59C-4313-87B0-5FC35793E6E9}" presName="linear" presStyleCnt="0">
        <dgm:presLayoutVars>
          <dgm:dir/>
          <dgm:animLvl val="lvl"/>
          <dgm:resizeHandles val="exact"/>
        </dgm:presLayoutVars>
      </dgm:prSet>
      <dgm:spPr/>
      <dgm:t>
        <a:bodyPr/>
        <a:lstStyle/>
        <a:p>
          <a:endParaRPr lang="tr-TR"/>
        </a:p>
      </dgm:t>
    </dgm:pt>
    <dgm:pt modelId="{E32C9EF6-871D-439A-808F-F9FEFDC75DAA}" type="pres">
      <dgm:prSet presAssocID="{8D9CAF81-8DB7-4A9F-9E72-49EDC55D1FA2}" presName="parentLin" presStyleCnt="0"/>
      <dgm:spPr/>
    </dgm:pt>
    <dgm:pt modelId="{6FF9113B-167A-4C51-9D9C-AA8DF0C51950}" type="pres">
      <dgm:prSet presAssocID="{8D9CAF81-8DB7-4A9F-9E72-49EDC55D1FA2}" presName="parentLeftMargin" presStyleLbl="node1" presStyleIdx="0" presStyleCnt="3"/>
      <dgm:spPr/>
      <dgm:t>
        <a:bodyPr/>
        <a:lstStyle/>
        <a:p>
          <a:endParaRPr lang="tr-TR"/>
        </a:p>
      </dgm:t>
    </dgm:pt>
    <dgm:pt modelId="{50320466-0B46-4196-B978-FA3A5FDB15DA}" type="pres">
      <dgm:prSet presAssocID="{8D9CAF81-8DB7-4A9F-9E72-49EDC55D1FA2}" presName="parentText" presStyleLbl="node1" presStyleIdx="0" presStyleCnt="3">
        <dgm:presLayoutVars>
          <dgm:chMax val="0"/>
          <dgm:bulletEnabled val="1"/>
        </dgm:presLayoutVars>
      </dgm:prSet>
      <dgm:spPr/>
      <dgm:t>
        <a:bodyPr/>
        <a:lstStyle/>
        <a:p>
          <a:endParaRPr lang="tr-TR"/>
        </a:p>
      </dgm:t>
    </dgm:pt>
    <dgm:pt modelId="{03CE94F4-2CE8-4588-A6AC-95E6BD56C4A1}" type="pres">
      <dgm:prSet presAssocID="{8D9CAF81-8DB7-4A9F-9E72-49EDC55D1FA2}" presName="negativeSpace" presStyleCnt="0"/>
      <dgm:spPr/>
    </dgm:pt>
    <dgm:pt modelId="{35886DE6-D700-40A0-87A1-613C55350613}" type="pres">
      <dgm:prSet presAssocID="{8D9CAF81-8DB7-4A9F-9E72-49EDC55D1FA2}" presName="childText" presStyleLbl="conFgAcc1" presStyleIdx="0" presStyleCnt="3">
        <dgm:presLayoutVars>
          <dgm:bulletEnabled val="1"/>
        </dgm:presLayoutVars>
      </dgm:prSet>
      <dgm:spPr/>
      <dgm:t>
        <a:bodyPr/>
        <a:lstStyle/>
        <a:p>
          <a:endParaRPr lang="tr-TR"/>
        </a:p>
      </dgm:t>
    </dgm:pt>
    <dgm:pt modelId="{BD855FA3-4053-49CD-8C3E-16D2492B594D}" type="pres">
      <dgm:prSet presAssocID="{1674C161-0A15-4874-BB0D-55C1A1065A79}" presName="spaceBetweenRectangles" presStyleCnt="0"/>
      <dgm:spPr/>
    </dgm:pt>
    <dgm:pt modelId="{53CA1356-5A9B-42B3-893A-E4577DD94709}" type="pres">
      <dgm:prSet presAssocID="{FB5B1856-79A5-4D5B-9247-15C69C38DAB0}" presName="parentLin" presStyleCnt="0"/>
      <dgm:spPr/>
    </dgm:pt>
    <dgm:pt modelId="{84655CFC-0DEB-4599-9E81-1D5513406DA6}" type="pres">
      <dgm:prSet presAssocID="{FB5B1856-79A5-4D5B-9247-15C69C38DAB0}" presName="parentLeftMargin" presStyleLbl="node1" presStyleIdx="0" presStyleCnt="3"/>
      <dgm:spPr/>
      <dgm:t>
        <a:bodyPr/>
        <a:lstStyle/>
        <a:p>
          <a:endParaRPr lang="tr-TR"/>
        </a:p>
      </dgm:t>
    </dgm:pt>
    <dgm:pt modelId="{22F91C95-C5C9-4A80-BAFF-09DB3FF667CC}" type="pres">
      <dgm:prSet presAssocID="{FB5B1856-79A5-4D5B-9247-15C69C38DAB0}" presName="parentText" presStyleLbl="node1" presStyleIdx="1" presStyleCnt="3">
        <dgm:presLayoutVars>
          <dgm:chMax val="0"/>
          <dgm:bulletEnabled val="1"/>
        </dgm:presLayoutVars>
      </dgm:prSet>
      <dgm:spPr/>
      <dgm:t>
        <a:bodyPr/>
        <a:lstStyle/>
        <a:p>
          <a:endParaRPr lang="tr-TR"/>
        </a:p>
      </dgm:t>
    </dgm:pt>
    <dgm:pt modelId="{76143DBF-2A8B-43BF-85C7-CA04EC8D6B57}" type="pres">
      <dgm:prSet presAssocID="{FB5B1856-79A5-4D5B-9247-15C69C38DAB0}" presName="negativeSpace" presStyleCnt="0"/>
      <dgm:spPr/>
    </dgm:pt>
    <dgm:pt modelId="{64E9B48C-654C-4B91-911E-321F0D7D47D2}" type="pres">
      <dgm:prSet presAssocID="{FB5B1856-79A5-4D5B-9247-15C69C38DAB0}" presName="childText" presStyleLbl="conFgAcc1" presStyleIdx="1" presStyleCnt="3">
        <dgm:presLayoutVars>
          <dgm:bulletEnabled val="1"/>
        </dgm:presLayoutVars>
      </dgm:prSet>
      <dgm:spPr/>
      <dgm:t>
        <a:bodyPr/>
        <a:lstStyle/>
        <a:p>
          <a:endParaRPr lang="tr-TR"/>
        </a:p>
      </dgm:t>
    </dgm:pt>
    <dgm:pt modelId="{5C2E3183-69F9-4B6C-BC43-A136749CDDDA}" type="pres">
      <dgm:prSet presAssocID="{C6CB4EAF-5ACE-4378-915D-3B8B99D700FC}" presName="spaceBetweenRectangles" presStyleCnt="0"/>
      <dgm:spPr/>
    </dgm:pt>
    <dgm:pt modelId="{6F4E4318-2522-45B7-BB6C-C4D124244543}" type="pres">
      <dgm:prSet presAssocID="{B60FD241-D498-48C3-A8EC-97D345334B98}" presName="parentLin" presStyleCnt="0"/>
      <dgm:spPr/>
    </dgm:pt>
    <dgm:pt modelId="{7274C42E-A8F9-4633-B797-59C95ABE485D}" type="pres">
      <dgm:prSet presAssocID="{B60FD241-D498-48C3-A8EC-97D345334B98}" presName="parentLeftMargin" presStyleLbl="node1" presStyleIdx="1" presStyleCnt="3"/>
      <dgm:spPr/>
      <dgm:t>
        <a:bodyPr/>
        <a:lstStyle/>
        <a:p>
          <a:endParaRPr lang="tr-TR"/>
        </a:p>
      </dgm:t>
    </dgm:pt>
    <dgm:pt modelId="{18514AB2-BA8F-48F8-9428-E53228DAFAFF}" type="pres">
      <dgm:prSet presAssocID="{B60FD241-D498-48C3-A8EC-97D345334B98}" presName="parentText" presStyleLbl="node1" presStyleIdx="2" presStyleCnt="3">
        <dgm:presLayoutVars>
          <dgm:chMax val="0"/>
          <dgm:bulletEnabled val="1"/>
        </dgm:presLayoutVars>
      </dgm:prSet>
      <dgm:spPr/>
      <dgm:t>
        <a:bodyPr/>
        <a:lstStyle/>
        <a:p>
          <a:endParaRPr lang="tr-TR"/>
        </a:p>
      </dgm:t>
    </dgm:pt>
    <dgm:pt modelId="{10446F9B-6C58-443E-91BB-25A454E992CA}" type="pres">
      <dgm:prSet presAssocID="{B60FD241-D498-48C3-A8EC-97D345334B98}" presName="negativeSpace" presStyleCnt="0"/>
      <dgm:spPr/>
    </dgm:pt>
    <dgm:pt modelId="{322BF3D4-5DB1-477F-BE48-25409AEE923A}" type="pres">
      <dgm:prSet presAssocID="{B60FD241-D498-48C3-A8EC-97D345334B98}" presName="childText" presStyleLbl="conFgAcc1" presStyleIdx="2" presStyleCnt="3">
        <dgm:presLayoutVars>
          <dgm:bulletEnabled val="1"/>
        </dgm:presLayoutVars>
      </dgm:prSet>
      <dgm:spPr/>
      <dgm:t>
        <a:bodyPr/>
        <a:lstStyle/>
        <a:p>
          <a:endParaRPr lang="tr-TR"/>
        </a:p>
      </dgm:t>
    </dgm:pt>
  </dgm:ptLst>
  <dgm:cxnLst>
    <dgm:cxn modelId="{D824A1E8-34B7-45B6-8493-B28A7D22A2DF}" srcId="{B60FD241-D498-48C3-A8EC-97D345334B98}" destId="{64A36E0D-46BB-45AE-8FC4-3BDCC70182DB}" srcOrd="0" destOrd="0" parTransId="{64F72A98-D8A9-4CDC-A4D6-8E180D21698B}" sibTransId="{8A4CA7AE-B9F8-4F6D-832F-D1816265A8B0}"/>
    <dgm:cxn modelId="{F922B5A0-967C-4AD0-BC0D-6707CCE2A643}" type="presOf" srcId="{B60FD241-D498-48C3-A8EC-97D345334B98}" destId="{7274C42E-A8F9-4633-B797-59C95ABE485D}" srcOrd="0" destOrd="0" presId="urn:microsoft.com/office/officeart/2005/8/layout/list1"/>
    <dgm:cxn modelId="{5AD798AD-E77F-4293-8E15-A02781EF5F8D}" type="presOf" srcId="{B60FD241-D498-48C3-A8EC-97D345334B98}" destId="{18514AB2-BA8F-48F8-9428-E53228DAFAFF}" srcOrd="1" destOrd="0" presId="urn:microsoft.com/office/officeart/2005/8/layout/list1"/>
    <dgm:cxn modelId="{35C9232F-2EB2-4BA3-B00D-7A14D66021FF}" type="presOf" srcId="{71DA59AB-A59C-4313-87B0-5FC35793E6E9}" destId="{762AF716-00E8-4DDD-9836-EACE6B68B7E7}" srcOrd="0" destOrd="0" presId="urn:microsoft.com/office/officeart/2005/8/layout/list1"/>
    <dgm:cxn modelId="{48DB8FD7-8CF7-4FF2-927E-C2FE05CA2476}" type="presOf" srcId="{BC82417A-7797-4565-A12E-4315109A3C87}" destId="{35886DE6-D700-40A0-87A1-613C55350613}" srcOrd="0" destOrd="0" presId="urn:microsoft.com/office/officeart/2005/8/layout/list1"/>
    <dgm:cxn modelId="{4C28CD0D-510B-4623-BD34-0470D2EE21EF}" srcId="{FB5B1856-79A5-4D5B-9247-15C69C38DAB0}" destId="{3309686C-F161-449B-95DC-B94396DA36DE}" srcOrd="0" destOrd="0" parTransId="{5A88A0EF-C6DD-4BE9-9B66-E2A6B7FBD7B0}" sibTransId="{3836564E-FD57-4CEC-9FEB-67E5DACC44E6}"/>
    <dgm:cxn modelId="{41DC6D30-D7D0-490B-A2AC-97B5511EB376}" srcId="{71DA59AB-A59C-4313-87B0-5FC35793E6E9}" destId="{FB5B1856-79A5-4D5B-9247-15C69C38DAB0}" srcOrd="1" destOrd="0" parTransId="{EF4DF40F-EA6D-4315-A8C8-D581572786F2}" sibTransId="{C6CB4EAF-5ACE-4378-915D-3B8B99D700FC}"/>
    <dgm:cxn modelId="{434BC3AC-533B-40BE-9A60-0B6C94E6E418}" type="presOf" srcId="{FB5B1856-79A5-4D5B-9247-15C69C38DAB0}" destId="{22F91C95-C5C9-4A80-BAFF-09DB3FF667CC}" srcOrd="1" destOrd="0" presId="urn:microsoft.com/office/officeart/2005/8/layout/list1"/>
    <dgm:cxn modelId="{6F9FB16F-CC33-4E8D-BB56-0FFD08888965}" type="presOf" srcId="{8D9CAF81-8DB7-4A9F-9E72-49EDC55D1FA2}" destId="{6FF9113B-167A-4C51-9D9C-AA8DF0C51950}" srcOrd="0" destOrd="0" presId="urn:microsoft.com/office/officeart/2005/8/layout/list1"/>
    <dgm:cxn modelId="{94FA45DA-E3A8-4AD8-8C2C-C7DF177035D1}" srcId="{71DA59AB-A59C-4313-87B0-5FC35793E6E9}" destId="{B60FD241-D498-48C3-A8EC-97D345334B98}" srcOrd="2" destOrd="0" parTransId="{11EA7C71-E5D7-45D2-B9B4-B2CFA9A9D2E8}" sibTransId="{448BB4E1-77E5-466C-AF0B-24137D90BFEC}"/>
    <dgm:cxn modelId="{788B185F-101F-4360-AD6A-C524BF688885}" type="presOf" srcId="{FB5B1856-79A5-4D5B-9247-15C69C38DAB0}" destId="{84655CFC-0DEB-4599-9E81-1D5513406DA6}" srcOrd="0" destOrd="0" presId="urn:microsoft.com/office/officeart/2005/8/layout/list1"/>
    <dgm:cxn modelId="{4B43EC67-16FB-44AF-B67E-D918F82EC1AF}" type="presOf" srcId="{64A36E0D-46BB-45AE-8FC4-3BDCC70182DB}" destId="{322BF3D4-5DB1-477F-BE48-25409AEE923A}" srcOrd="0" destOrd="0" presId="urn:microsoft.com/office/officeart/2005/8/layout/list1"/>
    <dgm:cxn modelId="{89151A42-919F-427D-B598-06E1D2B45B51}" srcId="{71DA59AB-A59C-4313-87B0-5FC35793E6E9}" destId="{8D9CAF81-8DB7-4A9F-9E72-49EDC55D1FA2}" srcOrd="0" destOrd="0" parTransId="{9E82DD92-C6C0-4908-B6F8-6B8BA5CA3458}" sibTransId="{1674C161-0A15-4874-BB0D-55C1A1065A79}"/>
    <dgm:cxn modelId="{BD0A6AAB-C5C2-4CE2-ABF6-2ACCC4BAC465}" type="presOf" srcId="{8D9CAF81-8DB7-4A9F-9E72-49EDC55D1FA2}" destId="{50320466-0B46-4196-B978-FA3A5FDB15DA}" srcOrd="1" destOrd="0" presId="urn:microsoft.com/office/officeart/2005/8/layout/list1"/>
    <dgm:cxn modelId="{62E8E0D7-4664-45B1-BD17-1D2AC84C55C4}" srcId="{8D9CAF81-8DB7-4A9F-9E72-49EDC55D1FA2}" destId="{BC82417A-7797-4565-A12E-4315109A3C87}" srcOrd="0" destOrd="0" parTransId="{028A291E-CBC7-4074-82F2-442854F0BC94}" sibTransId="{9FB881BB-C157-4F70-8C3F-1A2EA8290F71}"/>
    <dgm:cxn modelId="{B1B3840F-D88D-490D-BFF8-A424ADE10FB6}" type="presOf" srcId="{3309686C-F161-449B-95DC-B94396DA36DE}" destId="{64E9B48C-654C-4B91-911E-321F0D7D47D2}" srcOrd="0" destOrd="0" presId="urn:microsoft.com/office/officeart/2005/8/layout/list1"/>
    <dgm:cxn modelId="{8D73DECF-E8CF-4807-A573-CEAF5525A238}" type="presParOf" srcId="{762AF716-00E8-4DDD-9836-EACE6B68B7E7}" destId="{E32C9EF6-871D-439A-808F-F9FEFDC75DAA}" srcOrd="0" destOrd="0" presId="urn:microsoft.com/office/officeart/2005/8/layout/list1"/>
    <dgm:cxn modelId="{8E5A7834-449E-4C7D-9008-4037185FDB42}" type="presParOf" srcId="{E32C9EF6-871D-439A-808F-F9FEFDC75DAA}" destId="{6FF9113B-167A-4C51-9D9C-AA8DF0C51950}" srcOrd="0" destOrd="0" presId="urn:microsoft.com/office/officeart/2005/8/layout/list1"/>
    <dgm:cxn modelId="{87CA7BD3-1CD0-45B6-9490-F5C530B36548}" type="presParOf" srcId="{E32C9EF6-871D-439A-808F-F9FEFDC75DAA}" destId="{50320466-0B46-4196-B978-FA3A5FDB15DA}" srcOrd="1" destOrd="0" presId="urn:microsoft.com/office/officeart/2005/8/layout/list1"/>
    <dgm:cxn modelId="{45CF3CEF-C302-410C-9BA8-8D1D8F9AF77A}" type="presParOf" srcId="{762AF716-00E8-4DDD-9836-EACE6B68B7E7}" destId="{03CE94F4-2CE8-4588-A6AC-95E6BD56C4A1}" srcOrd="1" destOrd="0" presId="urn:microsoft.com/office/officeart/2005/8/layout/list1"/>
    <dgm:cxn modelId="{62C71DD2-0A5D-4F7A-A4FA-41549D7D2973}" type="presParOf" srcId="{762AF716-00E8-4DDD-9836-EACE6B68B7E7}" destId="{35886DE6-D700-40A0-87A1-613C55350613}" srcOrd="2" destOrd="0" presId="urn:microsoft.com/office/officeart/2005/8/layout/list1"/>
    <dgm:cxn modelId="{63761D84-EE88-4D7C-BA22-4681C000E2C5}" type="presParOf" srcId="{762AF716-00E8-4DDD-9836-EACE6B68B7E7}" destId="{BD855FA3-4053-49CD-8C3E-16D2492B594D}" srcOrd="3" destOrd="0" presId="urn:microsoft.com/office/officeart/2005/8/layout/list1"/>
    <dgm:cxn modelId="{0EB1DE13-BA44-4BDF-996B-B1F88E7EDDBA}" type="presParOf" srcId="{762AF716-00E8-4DDD-9836-EACE6B68B7E7}" destId="{53CA1356-5A9B-42B3-893A-E4577DD94709}" srcOrd="4" destOrd="0" presId="urn:microsoft.com/office/officeart/2005/8/layout/list1"/>
    <dgm:cxn modelId="{E6BA6432-5B41-459E-8730-8302FCC31A6E}" type="presParOf" srcId="{53CA1356-5A9B-42B3-893A-E4577DD94709}" destId="{84655CFC-0DEB-4599-9E81-1D5513406DA6}" srcOrd="0" destOrd="0" presId="urn:microsoft.com/office/officeart/2005/8/layout/list1"/>
    <dgm:cxn modelId="{B3F4524A-F7B5-4449-8D77-0A57B330C3F8}" type="presParOf" srcId="{53CA1356-5A9B-42B3-893A-E4577DD94709}" destId="{22F91C95-C5C9-4A80-BAFF-09DB3FF667CC}" srcOrd="1" destOrd="0" presId="urn:microsoft.com/office/officeart/2005/8/layout/list1"/>
    <dgm:cxn modelId="{A21CE167-3041-4871-B44B-A328E05E6ADA}" type="presParOf" srcId="{762AF716-00E8-4DDD-9836-EACE6B68B7E7}" destId="{76143DBF-2A8B-43BF-85C7-CA04EC8D6B57}" srcOrd="5" destOrd="0" presId="urn:microsoft.com/office/officeart/2005/8/layout/list1"/>
    <dgm:cxn modelId="{1F65AC65-1FF1-4EF8-BB4D-1F75660983B8}" type="presParOf" srcId="{762AF716-00E8-4DDD-9836-EACE6B68B7E7}" destId="{64E9B48C-654C-4B91-911E-321F0D7D47D2}" srcOrd="6" destOrd="0" presId="urn:microsoft.com/office/officeart/2005/8/layout/list1"/>
    <dgm:cxn modelId="{775C2226-4530-4A7A-872E-4EF6D6CFBECA}" type="presParOf" srcId="{762AF716-00E8-4DDD-9836-EACE6B68B7E7}" destId="{5C2E3183-69F9-4B6C-BC43-A136749CDDDA}" srcOrd="7" destOrd="0" presId="urn:microsoft.com/office/officeart/2005/8/layout/list1"/>
    <dgm:cxn modelId="{7E253D1B-696D-476F-9DE5-CE274FDF2507}" type="presParOf" srcId="{762AF716-00E8-4DDD-9836-EACE6B68B7E7}" destId="{6F4E4318-2522-45B7-BB6C-C4D124244543}" srcOrd="8" destOrd="0" presId="urn:microsoft.com/office/officeart/2005/8/layout/list1"/>
    <dgm:cxn modelId="{FE1A4426-777D-4EAC-BECC-5F75260E55E7}" type="presParOf" srcId="{6F4E4318-2522-45B7-BB6C-C4D124244543}" destId="{7274C42E-A8F9-4633-B797-59C95ABE485D}" srcOrd="0" destOrd="0" presId="urn:microsoft.com/office/officeart/2005/8/layout/list1"/>
    <dgm:cxn modelId="{5768B510-E9FF-422D-8D79-EA893A5E661A}" type="presParOf" srcId="{6F4E4318-2522-45B7-BB6C-C4D124244543}" destId="{18514AB2-BA8F-48F8-9428-E53228DAFAFF}" srcOrd="1" destOrd="0" presId="urn:microsoft.com/office/officeart/2005/8/layout/list1"/>
    <dgm:cxn modelId="{9526BCF3-E546-4A4E-9408-69833882C604}" type="presParOf" srcId="{762AF716-00E8-4DDD-9836-EACE6B68B7E7}" destId="{10446F9B-6C58-443E-91BB-25A454E992CA}" srcOrd="9" destOrd="0" presId="urn:microsoft.com/office/officeart/2005/8/layout/list1"/>
    <dgm:cxn modelId="{56EDE775-34F7-4480-90C5-8E53F201263B}" type="presParOf" srcId="{762AF716-00E8-4DDD-9836-EACE6B68B7E7}" destId="{322BF3D4-5DB1-477F-BE48-25409AEE923A}"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F235C5-BF1E-43DC-B136-ADAA7E008C80}" type="doc">
      <dgm:prSet loTypeId="urn:microsoft.com/office/officeart/2005/8/layout/chart3" loCatId="relationship" qsTypeId="urn:microsoft.com/office/officeart/2005/8/quickstyle/simple1" qsCatId="simple" csTypeId="urn:microsoft.com/office/officeart/2005/8/colors/colorful1" csCatId="colorful" phldr="1"/>
      <dgm:spPr/>
    </dgm:pt>
    <dgm:pt modelId="{84B466C7-9405-4AEE-A81A-55A9D3EECFBD}">
      <dgm:prSet phldrT="[Metin]"/>
      <dgm:spPr/>
      <dgm:t>
        <a:bodyPr/>
        <a:lstStyle/>
        <a:p>
          <a:r>
            <a:rPr lang="tr-TR" dirty="0" smtClean="0"/>
            <a:t>BGBR</a:t>
          </a:r>
          <a:endParaRPr lang="tr-TR" dirty="0"/>
        </a:p>
      </dgm:t>
    </dgm:pt>
    <dgm:pt modelId="{427BA305-48BC-434C-944A-8E041240473E}" type="parTrans" cxnId="{E7CC64E5-C45E-4650-AA9A-A53EAA520C10}">
      <dgm:prSet/>
      <dgm:spPr/>
      <dgm:t>
        <a:bodyPr/>
        <a:lstStyle/>
        <a:p>
          <a:endParaRPr lang="tr-TR"/>
        </a:p>
      </dgm:t>
    </dgm:pt>
    <dgm:pt modelId="{66BEAF3C-87DD-47EC-9AA7-4A0C02BE01A4}" type="sibTrans" cxnId="{E7CC64E5-C45E-4650-AA9A-A53EAA520C10}">
      <dgm:prSet/>
      <dgm:spPr/>
      <dgm:t>
        <a:bodyPr/>
        <a:lstStyle/>
        <a:p>
          <a:endParaRPr lang="tr-TR"/>
        </a:p>
      </dgm:t>
    </dgm:pt>
    <dgm:pt modelId="{CFA8E5C4-9BE4-4B8D-B213-CD0FC1336102}">
      <dgm:prSet phldrT="[Metin]"/>
      <dgm:spPr/>
      <dgm:t>
        <a:bodyPr/>
        <a:lstStyle/>
        <a:p>
          <a:r>
            <a:rPr lang="tr-TR" dirty="0" smtClean="0"/>
            <a:t>BİDR</a:t>
          </a:r>
          <a:endParaRPr lang="tr-TR" dirty="0"/>
        </a:p>
      </dgm:t>
    </dgm:pt>
    <dgm:pt modelId="{0357A21B-7B05-415E-BBA4-66A836F8D0EB}" type="parTrans" cxnId="{12B84BB6-42D4-4A8D-881C-C103CCF3AB53}">
      <dgm:prSet/>
      <dgm:spPr/>
      <dgm:t>
        <a:bodyPr/>
        <a:lstStyle/>
        <a:p>
          <a:endParaRPr lang="tr-TR"/>
        </a:p>
      </dgm:t>
    </dgm:pt>
    <dgm:pt modelId="{851FFA30-DD8E-45A8-8B2B-74555EF6D7D4}" type="sibTrans" cxnId="{12B84BB6-42D4-4A8D-881C-C103CCF3AB53}">
      <dgm:prSet/>
      <dgm:spPr/>
      <dgm:t>
        <a:bodyPr/>
        <a:lstStyle/>
        <a:p>
          <a:endParaRPr lang="tr-TR"/>
        </a:p>
      </dgm:t>
    </dgm:pt>
    <dgm:pt modelId="{91147D3F-853D-4D96-B9DE-ABE0E8F3B601}" type="pres">
      <dgm:prSet presAssocID="{01F235C5-BF1E-43DC-B136-ADAA7E008C80}" presName="compositeShape" presStyleCnt="0">
        <dgm:presLayoutVars>
          <dgm:chMax val="7"/>
          <dgm:dir/>
          <dgm:resizeHandles val="exact"/>
        </dgm:presLayoutVars>
      </dgm:prSet>
      <dgm:spPr/>
    </dgm:pt>
    <dgm:pt modelId="{4801CE8B-809F-4D00-A722-BC3B9ECA44F6}" type="pres">
      <dgm:prSet presAssocID="{01F235C5-BF1E-43DC-B136-ADAA7E008C80}" presName="wedge1" presStyleLbl="node1" presStyleIdx="0" presStyleCnt="2" custLinFactNeighborX="7749" custLinFactNeighborY="967"/>
      <dgm:spPr/>
      <dgm:t>
        <a:bodyPr/>
        <a:lstStyle/>
        <a:p>
          <a:endParaRPr lang="tr-TR"/>
        </a:p>
      </dgm:t>
    </dgm:pt>
    <dgm:pt modelId="{8E6322D7-AB9A-46D1-8B31-8D74AD9D102E}" type="pres">
      <dgm:prSet presAssocID="{01F235C5-BF1E-43DC-B136-ADAA7E008C80}" presName="wedge1Tx" presStyleLbl="node1" presStyleIdx="0" presStyleCnt="2">
        <dgm:presLayoutVars>
          <dgm:chMax val="0"/>
          <dgm:chPref val="0"/>
          <dgm:bulletEnabled val="1"/>
        </dgm:presLayoutVars>
      </dgm:prSet>
      <dgm:spPr/>
      <dgm:t>
        <a:bodyPr/>
        <a:lstStyle/>
        <a:p>
          <a:endParaRPr lang="tr-TR"/>
        </a:p>
      </dgm:t>
    </dgm:pt>
    <dgm:pt modelId="{0C9CAFC6-4F03-4D69-971F-18D04533E323}" type="pres">
      <dgm:prSet presAssocID="{01F235C5-BF1E-43DC-B136-ADAA7E008C80}" presName="wedge2" presStyleLbl="node1" presStyleIdx="1" presStyleCnt="2"/>
      <dgm:spPr/>
      <dgm:t>
        <a:bodyPr/>
        <a:lstStyle/>
        <a:p>
          <a:endParaRPr lang="tr-TR"/>
        </a:p>
      </dgm:t>
    </dgm:pt>
    <dgm:pt modelId="{D20E9A47-F1FD-4AD1-AE3F-7C0B289D5BD0}" type="pres">
      <dgm:prSet presAssocID="{01F235C5-BF1E-43DC-B136-ADAA7E008C80}" presName="wedge2Tx" presStyleLbl="node1" presStyleIdx="1" presStyleCnt="2">
        <dgm:presLayoutVars>
          <dgm:chMax val="0"/>
          <dgm:chPref val="0"/>
          <dgm:bulletEnabled val="1"/>
        </dgm:presLayoutVars>
      </dgm:prSet>
      <dgm:spPr/>
      <dgm:t>
        <a:bodyPr/>
        <a:lstStyle/>
        <a:p>
          <a:endParaRPr lang="tr-TR"/>
        </a:p>
      </dgm:t>
    </dgm:pt>
  </dgm:ptLst>
  <dgm:cxnLst>
    <dgm:cxn modelId="{12B84BB6-42D4-4A8D-881C-C103CCF3AB53}" srcId="{01F235C5-BF1E-43DC-B136-ADAA7E008C80}" destId="{CFA8E5C4-9BE4-4B8D-B213-CD0FC1336102}" srcOrd="1" destOrd="0" parTransId="{0357A21B-7B05-415E-BBA4-66A836F8D0EB}" sibTransId="{851FFA30-DD8E-45A8-8B2B-74555EF6D7D4}"/>
    <dgm:cxn modelId="{E7CC64E5-C45E-4650-AA9A-A53EAA520C10}" srcId="{01F235C5-BF1E-43DC-B136-ADAA7E008C80}" destId="{84B466C7-9405-4AEE-A81A-55A9D3EECFBD}" srcOrd="0" destOrd="0" parTransId="{427BA305-48BC-434C-944A-8E041240473E}" sibTransId="{66BEAF3C-87DD-47EC-9AA7-4A0C02BE01A4}"/>
    <dgm:cxn modelId="{2EFC142B-06C1-4D51-B667-A68CD04ECA8D}" type="presOf" srcId="{01F235C5-BF1E-43DC-B136-ADAA7E008C80}" destId="{91147D3F-853D-4D96-B9DE-ABE0E8F3B601}" srcOrd="0" destOrd="0" presId="urn:microsoft.com/office/officeart/2005/8/layout/chart3"/>
    <dgm:cxn modelId="{88963409-8FD1-47C2-AD72-54EE2DAD1017}" type="presOf" srcId="{84B466C7-9405-4AEE-A81A-55A9D3EECFBD}" destId="{4801CE8B-809F-4D00-A722-BC3B9ECA44F6}" srcOrd="0" destOrd="0" presId="urn:microsoft.com/office/officeart/2005/8/layout/chart3"/>
    <dgm:cxn modelId="{4CA0D5E1-B63F-4301-A791-6412E43A84B2}" type="presOf" srcId="{84B466C7-9405-4AEE-A81A-55A9D3EECFBD}" destId="{8E6322D7-AB9A-46D1-8B31-8D74AD9D102E}" srcOrd="1" destOrd="0" presId="urn:microsoft.com/office/officeart/2005/8/layout/chart3"/>
    <dgm:cxn modelId="{FDD7302F-B85F-4BD7-8AEF-E4686FEEF106}" type="presOf" srcId="{CFA8E5C4-9BE4-4B8D-B213-CD0FC1336102}" destId="{D20E9A47-F1FD-4AD1-AE3F-7C0B289D5BD0}" srcOrd="1" destOrd="0" presId="urn:microsoft.com/office/officeart/2005/8/layout/chart3"/>
    <dgm:cxn modelId="{2DB2A3D5-0317-49FC-95A4-3A0B1128F6D3}" type="presOf" srcId="{CFA8E5C4-9BE4-4B8D-B213-CD0FC1336102}" destId="{0C9CAFC6-4F03-4D69-971F-18D04533E323}" srcOrd="0" destOrd="0" presId="urn:microsoft.com/office/officeart/2005/8/layout/chart3"/>
    <dgm:cxn modelId="{5F12FD45-EEC3-4318-AF85-0C2D2626C284}" type="presParOf" srcId="{91147D3F-853D-4D96-B9DE-ABE0E8F3B601}" destId="{4801CE8B-809F-4D00-A722-BC3B9ECA44F6}" srcOrd="0" destOrd="0" presId="urn:microsoft.com/office/officeart/2005/8/layout/chart3"/>
    <dgm:cxn modelId="{912933D2-6DE2-48B4-B15F-5F02D1161709}" type="presParOf" srcId="{91147D3F-853D-4D96-B9DE-ABE0E8F3B601}" destId="{8E6322D7-AB9A-46D1-8B31-8D74AD9D102E}" srcOrd="1" destOrd="0" presId="urn:microsoft.com/office/officeart/2005/8/layout/chart3"/>
    <dgm:cxn modelId="{D5A454A3-6FEA-4126-8A6C-613455469070}" type="presParOf" srcId="{91147D3F-853D-4D96-B9DE-ABE0E8F3B601}" destId="{0C9CAFC6-4F03-4D69-971F-18D04533E323}" srcOrd="2" destOrd="0" presId="urn:microsoft.com/office/officeart/2005/8/layout/chart3"/>
    <dgm:cxn modelId="{D2EC1362-B5BB-46C1-B729-3B359829BEFA}" type="presParOf" srcId="{91147D3F-853D-4D96-B9DE-ABE0E8F3B601}" destId="{D20E9A47-F1FD-4AD1-AE3F-7C0B289D5BD0}" srcOrd="3"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1BC8348-7071-43D8-937D-B596AFA8BB66}" type="doc">
      <dgm:prSet loTypeId="urn:microsoft.com/office/officeart/2009/layout/CircleArrowProcess" loCatId="process" qsTypeId="urn:microsoft.com/office/officeart/2005/8/quickstyle/simple1" qsCatId="simple" csTypeId="urn:microsoft.com/office/officeart/2005/8/colors/colorful1" csCatId="colorful" phldr="1"/>
      <dgm:spPr/>
      <dgm:t>
        <a:bodyPr/>
        <a:lstStyle/>
        <a:p>
          <a:endParaRPr lang="tr-TR"/>
        </a:p>
      </dgm:t>
    </dgm:pt>
    <dgm:pt modelId="{A8CE2919-5015-4218-9074-8F5139B951A7}">
      <dgm:prSet phldrT="[Metin]"/>
      <dgm:spPr/>
      <dgm:t>
        <a:bodyPr/>
        <a:lstStyle/>
        <a:p>
          <a:r>
            <a:rPr lang="tr-TR" dirty="0" smtClean="0"/>
            <a:t>Yönetim</a:t>
          </a:r>
          <a:endParaRPr lang="tr-TR" dirty="0"/>
        </a:p>
      </dgm:t>
    </dgm:pt>
    <dgm:pt modelId="{0EFBC072-7EDA-4517-A0FE-4208D962B8DF}" type="parTrans" cxnId="{F2D7297B-DA87-49C2-A69A-98FAEF2CF7ED}">
      <dgm:prSet/>
      <dgm:spPr/>
      <dgm:t>
        <a:bodyPr/>
        <a:lstStyle/>
        <a:p>
          <a:endParaRPr lang="tr-TR"/>
        </a:p>
      </dgm:t>
    </dgm:pt>
    <dgm:pt modelId="{9EFD4EFE-97B2-468D-B5E7-8D6CCB9173E7}" type="sibTrans" cxnId="{F2D7297B-DA87-49C2-A69A-98FAEF2CF7ED}">
      <dgm:prSet/>
      <dgm:spPr/>
      <dgm:t>
        <a:bodyPr/>
        <a:lstStyle/>
        <a:p>
          <a:endParaRPr lang="tr-TR"/>
        </a:p>
      </dgm:t>
    </dgm:pt>
    <dgm:pt modelId="{A0507CF0-24C4-4325-9A77-E0FC7C5CA636}">
      <dgm:prSet phldrT="[Metin]"/>
      <dgm:spPr/>
      <dgm:t>
        <a:bodyPr/>
        <a:lstStyle/>
        <a:p>
          <a:r>
            <a:rPr lang="tr-TR" dirty="0" smtClean="0"/>
            <a:t>Yönetim Kurulu</a:t>
          </a:r>
          <a:endParaRPr lang="tr-TR" dirty="0"/>
        </a:p>
      </dgm:t>
    </dgm:pt>
    <dgm:pt modelId="{2F122B3B-2CF0-4959-A2AF-D6B421994D68}" type="parTrans" cxnId="{8B8A09AA-4498-4036-96CC-2E0D8D942BEF}">
      <dgm:prSet/>
      <dgm:spPr/>
      <dgm:t>
        <a:bodyPr/>
        <a:lstStyle/>
        <a:p>
          <a:endParaRPr lang="tr-TR"/>
        </a:p>
      </dgm:t>
    </dgm:pt>
    <dgm:pt modelId="{97BF2BBE-E987-4073-93CB-FC77E1ED4049}" type="sibTrans" cxnId="{8B8A09AA-4498-4036-96CC-2E0D8D942BEF}">
      <dgm:prSet/>
      <dgm:spPr/>
      <dgm:t>
        <a:bodyPr/>
        <a:lstStyle/>
        <a:p>
          <a:endParaRPr lang="tr-TR"/>
        </a:p>
      </dgm:t>
    </dgm:pt>
    <dgm:pt modelId="{2ECC8513-F150-4FD1-9226-87398C647CF1}">
      <dgm:prSet phldrT="[Metin]"/>
      <dgm:spPr/>
      <dgm:t>
        <a:bodyPr/>
        <a:lstStyle/>
        <a:p>
          <a:r>
            <a:rPr lang="tr-TR" dirty="0" smtClean="0"/>
            <a:t>Çıkış Toplantısı</a:t>
          </a:r>
          <a:endParaRPr lang="tr-TR" dirty="0"/>
        </a:p>
      </dgm:t>
    </dgm:pt>
    <dgm:pt modelId="{67B53E76-CEFC-4C8A-B996-074A5CF3F397}" type="parTrans" cxnId="{349E27F4-83BD-4603-B8C9-0F343D6AF154}">
      <dgm:prSet/>
      <dgm:spPr/>
      <dgm:t>
        <a:bodyPr/>
        <a:lstStyle/>
        <a:p>
          <a:endParaRPr lang="tr-TR"/>
        </a:p>
      </dgm:t>
    </dgm:pt>
    <dgm:pt modelId="{9D06A449-804B-4F02-A9CE-C1780E0B9A50}" type="sibTrans" cxnId="{349E27F4-83BD-4603-B8C9-0F343D6AF154}">
      <dgm:prSet/>
      <dgm:spPr/>
      <dgm:t>
        <a:bodyPr/>
        <a:lstStyle/>
        <a:p>
          <a:endParaRPr lang="tr-TR"/>
        </a:p>
      </dgm:t>
    </dgm:pt>
    <dgm:pt modelId="{5E7C1D58-9806-426E-A457-96C62AEFACEE}" type="pres">
      <dgm:prSet presAssocID="{21BC8348-7071-43D8-937D-B596AFA8BB66}" presName="Name0" presStyleCnt="0">
        <dgm:presLayoutVars>
          <dgm:chMax val="7"/>
          <dgm:chPref val="7"/>
          <dgm:dir/>
          <dgm:animLvl val="lvl"/>
        </dgm:presLayoutVars>
      </dgm:prSet>
      <dgm:spPr/>
      <dgm:t>
        <a:bodyPr/>
        <a:lstStyle/>
        <a:p>
          <a:endParaRPr lang="tr-TR"/>
        </a:p>
      </dgm:t>
    </dgm:pt>
    <dgm:pt modelId="{F87B4005-7CA5-4F0E-8598-379A37706CED}" type="pres">
      <dgm:prSet presAssocID="{A8CE2919-5015-4218-9074-8F5139B951A7}" presName="Accent1" presStyleCnt="0"/>
      <dgm:spPr/>
    </dgm:pt>
    <dgm:pt modelId="{CCCADAC9-E190-4954-BEFA-E9EB3A3E5AEB}" type="pres">
      <dgm:prSet presAssocID="{A8CE2919-5015-4218-9074-8F5139B951A7}" presName="Accent" presStyleLbl="node1" presStyleIdx="0" presStyleCnt="3"/>
      <dgm:spPr/>
    </dgm:pt>
    <dgm:pt modelId="{CA3614C4-EB4F-43D9-B95D-FE5595A177CC}" type="pres">
      <dgm:prSet presAssocID="{A8CE2919-5015-4218-9074-8F5139B951A7}" presName="Parent1" presStyleLbl="revTx" presStyleIdx="0" presStyleCnt="3">
        <dgm:presLayoutVars>
          <dgm:chMax val="1"/>
          <dgm:chPref val="1"/>
          <dgm:bulletEnabled val="1"/>
        </dgm:presLayoutVars>
      </dgm:prSet>
      <dgm:spPr/>
      <dgm:t>
        <a:bodyPr/>
        <a:lstStyle/>
        <a:p>
          <a:endParaRPr lang="tr-TR"/>
        </a:p>
      </dgm:t>
    </dgm:pt>
    <dgm:pt modelId="{E37E4B32-6D57-47A5-A937-5F7DC5BB38C4}" type="pres">
      <dgm:prSet presAssocID="{A0507CF0-24C4-4325-9A77-E0FC7C5CA636}" presName="Accent2" presStyleCnt="0"/>
      <dgm:spPr/>
    </dgm:pt>
    <dgm:pt modelId="{1C41B975-5AC6-4FEA-8321-B78250C6BF6E}" type="pres">
      <dgm:prSet presAssocID="{A0507CF0-24C4-4325-9A77-E0FC7C5CA636}" presName="Accent" presStyleLbl="node1" presStyleIdx="1" presStyleCnt="3"/>
      <dgm:spPr/>
    </dgm:pt>
    <dgm:pt modelId="{B1F5BD59-FE0D-420A-BE41-C5A7E26D92D3}" type="pres">
      <dgm:prSet presAssocID="{A0507CF0-24C4-4325-9A77-E0FC7C5CA636}" presName="Parent2" presStyleLbl="revTx" presStyleIdx="1" presStyleCnt="3" custScaleX="104723">
        <dgm:presLayoutVars>
          <dgm:chMax val="1"/>
          <dgm:chPref val="1"/>
          <dgm:bulletEnabled val="1"/>
        </dgm:presLayoutVars>
      </dgm:prSet>
      <dgm:spPr/>
      <dgm:t>
        <a:bodyPr/>
        <a:lstStyle/>
        <a:p>
          <a:endParaRPr lang="tr-TR"/>
        </a:p>
      </dgm:t>
    </dgm:pt>
    <dgm:pt modelId="{5BFDAF3E-8D5F-47DA-8D79-41A0F66280A1}" type="pres">
      <dgm:prSet presAssocID="{2ECC8513-F150-4FD1-9226-87398C647CF1}" presName="Accent3" presStyleCnt="0"/>
      <dgm:spPr/>
    </dgm:pt>
    <dgm:pt modelId="{137F0D7D-AAA9-42C7-BC8C-4FE461A0F65E}" type="pres">
      <dgm:prSet presAssocID="{2ECC8513-F150-4FD1-9226-87398C647CF1}" presName="Accent" presStyleLbl="node1" presStyleIdx="2" presStyleCnt="3"/>
      <dgm:spPr>
        <a:blipFill rotWithShape="0">
          <a:blip xmlns:r="http://schemas.openxmlformats.org/officeDocument/2006/relationships" r:embed="rId1"/>
          <a:stretch>
            <a:fillRect/>
          </a:stretch>
        </a:blipFill>
      </dgm:spPr>
      <dgm:t>
        <a:bodyPr/>
        <a:lstStyle/>
        <a:p>
          <a:endParaRPr lang="tr-TR"/>
        </a:p>
      </dgm:t>
    </dgm:pt>
    <dgm:pt modelId="{076FC367-3824-4775-A4C7-5B9146938FF0}" type="pres">
      <dgm:prSet presAssocID="{2ECC8513-F150-4FD1-9226-87398C647CF1}" presName="Parent3" presStyleLbl="revTx" presStyleIdx="2" presStyleCnt="3">
        <dgm:presLayoutVars>
          <dgm:chMax val="1"/>
          <dgm:chPref val="1"/>
          <dgm:bulletEnabled val="1"/>
        </dgm:presLayoutVars>
      </dgm:prSet>
      <dgm:spPr/>
      <dgm:t>
        <a:bodyPr/>
        <a:lstStyle/>
        <a:p>
          <a:endParaRPr lang="tr-TR"/>
        </a:p>
      </dgm:t>
    </dgm:pt>
  </dgm:ptLst>
  <dgm:cxnLst>
    <dgm:cxn modelId="{B4D3ACA3-119D-49E3-88FC-823496F4A757}" type="presOf" srcId="{2ECC8513-F150-4FD1-9226-87398C647CF1}" destId="{076FC367-3824-4775-A4C7-5B9146938FF0}" srcOrd="0" destOrd="0" presId="urn:microsoft.com/office/officeart/2009/layout/CircleArrowProcess"/>
    <dgm:cxn modelId="{8B8A09AA-4498-4036-96CC-2E0D8D942BEF}" srcId="{21BC8348-7071-43D8-937D-B596AFA8BB66}" destId="{A0507CF0-24C4-4325-9A77-E0FC7C5CA636}" srcOrd="1" destOrd="0" parTransId="{2F122B3B-2CF0-4959-A2AF-D6B421994D68}" sibTransId="{97BF2BBE-E987-4073-93CB-FC77E1ED4049}"/>
    <dgm:cxn modelId="{8B070E31-11D6-4A9A-8C2A-AFDA58EEC5AB}" type="presOf" srcId="{A8CE2919-5015-4218-9074-8F5139B951A7}" destId="{CA3614C4-EB4F-43D9-B95D-FE5595A177CC}" srcOrd="0" destOrd="0" presId="urn:microsoft.com/office/officeart/2009/layout/CircleArrowProcess"/>
    <dgm:cxn modelId="{A76128F2-A906-428E-9C66-7F20CDE9E008}" type="presOf" srcId="{21BC8348-7071-43D8-937D-B596AFA8BB66}" destId="{5E7C1D58-9806-426E-A457-96C62AEFACEE}" srcOrd="0" destOrd="0" presId="urn:microsoft.com/office/officeart/2009/layout/CircleArrowProcess"/>
    <dgm:cxn modelId="{146D20B1-0661-47E5-B8DA-EA7459F46321}" type="presOf" srcId="{A0507CF0-24C4-4325-9A77-E0FC7C5CA636}" destId="{B1F5BD59-FE0D-420A-BE41-C5A7E26D92D3}" srcOrd="0" destOrd="0" presId="urn:microsoft.com/office/officeart/2009/layout/CircleArrowProcess"/>
    <dgm:cxn modelId="{F2D7297B-DA87-49C2-A69A-98FAEF2CF7ED}" srcId="{21BC8348-7071-43D8-937D-B596AFA8BB66}" destId="{A8CE2919-5015-4218-9074-8F5139B951A7}" srcOrd="0" destOrd="0" parTransId="{0EFBC072-7EDA-4517-A0FE-4208D962B8DF}" sibTransId="{9EFD4EFE-97B2-468D-B5E7-8D6CCB9173E7}"/>
    <dgm:cxn modelId="{349E27F4-83BD-4603-B8C9-0F343D6AF154}" srcId="{21BC8348-7071-43D8-937D-B596AFA8BB66}" destId="{2ECC8513-F150-4FD1-9226-87398C647CF1}" srcOrd="2" destOrd="0" parTransId="{67B53E76-CEFC-4C8A-B996-074A5CF3F397}" sibTransId="{9D06A449-804B-4F02-A9CE-C1780E0B9A50}"/>
    <dgm:cxn modelId="{FE2892CF-D9B9-4477-BA93-BF5625A2B909}" type="presParOf" srcId="{5E7C1D58-9806-426E-A457-96C62AEFACEE}" destId="{F87B4005-7CA5-4F0E-8598-379A37706CED}" srcOrd="0" destOrd="0" presId="urn:microsoft.com/office/officeart/2009/layout/CircleArrowProcess"/>
    <dgm:cxn modelId="{C56294C7-0EB1-4D2A-A255-98B8EB5F8630}" type="presParOf" srcId="{F87B4005-7CA5-4F0E-8598-379A37706CED}" destId="{CCCADAC9-E190-4954-BEFA-E9EB3A3E5AEB}" srcOrd="0" destOrd="0" presId="urn:microsoft.com/office/officeart/2009/layout/CircleArrowProcess"/>
    <dgm:cxn modelId="{427BDA30-49C0-4737-A16B-14F18FEC8558}" type="presParOf" srcId="{5E7C1D58-9806-426E-A457-96C62AEFACEE}" destId="{CA3614C4-EB4F-43D9-B95D-FE5595A177CC}" srcOrd="1" destOrd="0" presId="urn:microsoft.com/office/officeart/2009/layout/CircleArrowProcess"/>
    <dgm:cxn modelId="{78F03814-6FFE-432C-864C-FBCAA5B5559D}" type="presParOf" srcId="{5E7C1D58-9806-426E-A457-96C62AEFACEE}" destId="{E37E4B32-6D57-47A5-A937-5F7DC5BB38C4}" srcOrd="2" destOrd="0" presId="urn:microsoft.com/office/officeart/2009/layout/CircleArrowProcess"/>
    <dgm:cxn modelId="{1497A3C5-15BA-4386-81CE-93401A1F5041}" type="presParOf" srcId="{E37E4B32-6D57-47A5-A937-5F7DC5BB38C4}" destId="{1C41B975-5AC6-4FEA-8321-B78250C6BF6E}" srcOrd="0" destOrd="0" presId="urn:microsoft.com/office/officeart/2009/layout/CircleArrowProcess"/>
    <dgm:cxn modelId="{8749E600-0D7B-4ABA-8334-E0104919CF81}" type="presParOf" srcId="{5E7C1D58-9806-426E-A457-96C62AEFACEE}" destId="{B1F5BD59-FE0D-420A-BE41-C5A7E26D92D3}" srcOrd="3" destOrd="0" presId="urn:microsoft.com/office/officeart/2009/layout/CircleArrowProcess"/>
    <dgm:cxn modelId="{DB0AC482-7C9E-4677-859C-BF22614606C1}" type="presParOf" srcId="{5E7C1D58-9806-426E-A457-96C62AEFACEE}" destId="{5BFDAF3E-8D5F-47DA-8D79-41A0F66280A1}" srcOrd="4" destOrd="0" presId="urn:microsoft.com/office/officeart/2009/layout/CircleArrowProcess"/>
    <dgm:cxn modelId="{040AB41B-AADF-43C9-B8D8-77528DAB5EB6}" type="presParOf" srcId="{5BFDAF3E-8D5F-47DA-8D79-41A0F66280A1}" destId="{137F0D7D-AAA9-42C7-BC8C-4FE461A0F65E}" srcOrd="0" destOrd="0" presId="urn:microsoft.com/office/officeart/2009/layout/CircleArrowProcess"/>
    <dgm:cxn modelId="{1640EF62-F8B4-4EB6-BA5B-43DE2B3C517F}" type="presParOf" srcId="{5E7C1D58-9806-426E-A457-96C62AEFACEE}" destId="{076FC367-3824-4775-A4C7-5B9146938FF0}"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4204FBD-968C-445B-97C8-F6234F28DC14}" type="doc">
      <dgm:prSet loTypeId="urn:microsoft.com/office/officeart/2005/8/layout/cycle8" loCatId="cycle" qsTypeId="urn:microsoft.com/office/officeart/2005/8/quickstyle/simple1" qsCatId="simple" csTypeId="urn:microsoft.com/office/officeart/2005/8/colors/colorful1" csCatId="colorful" phldr="1"/>
      <dgm:spPr/>
    </dgm:pt>
    <dgm:pt modelId="{0378BBD8-B56C-42E8-A4DA-12F69B78B9B7}">
      <dgm:prSet phldrT="[Metin]"/>
      <dgm:spPr/>
      <dgm:t>
        <a:bodyPr/>
        <a:lstStyle/>
        <a:p>
          <a:r>
            <a:rPr lang="tr-TR" dirty="0" smtClean="0"/>
            <a:t>FAALİYETLER</a:t>
          </a:r>
          <a:endParaRPr lang="tr-TR" dirty="0"/>
        </a:p>
      </dgm:t>
    </dgm:pt>
    <dgm:pt modelId="{BA1056A2-0455-4A56-888A-DF4C8CE15F4C}" type="parTrans" cxnId="{8CE62E6E-D84E-4E58-9B02-7AFF01BB2194}">
      <dgm:prSet/>
      <dgm:spPr/>
      <dgm:t>
        <a:bodyPr/>
        <a:lstStyle/>
        <a:p>
          <a:endParaRPr lang="tr-TR"/>
        </a:p>
      </dgm:t>
    </dgm:pt>
    <dgm:pt modelId="{187EE985-18CC-4AC7-AEAD-E313B2C77E96}" type="sibTrans" cxnId="{8CE62E6E-D84E-4E58-9B02-7AFF01BB2194}">
      <dgm:prSet/>
      <dgm:spPr/>
      <dgm:t>
        <a:bodyPr/>
        <a:lstStyle/>
        <a:p>
          <a:endParaRPr lang="tr-TR"/>
        </a:p>
      </dgm:t>
    </dgm:pt>
    <dgm:pt modelId="{9DEF729A-4DE6-4013-BEFA-0496316EA635}">
      <dgm:prSet phldrT="[Metin]"/>
      <dgm:spPr/>
      <dgm:t>
        <a:bodyPr/>
        <a:lstStyle/>
        <a:p>
          <a:r>
            <a:rPr lang="tr-TR" dirty="0" smtClean="0"/>
            <a:t>KALİTE GÜVENCE SİSTEMİ</a:t>
          </a:r>
          <a:endParaRPr lang="tr-TR" dirty="0"/>
        </a:p>
      </dgm:t>
    </dgm:pt>
    <dgm:pt modelId="{4709C632-8251-446F-B06C-7B3A0600E50E}" type="parTrans" cxnId="{33E0250D-87CE-4C36-A7F3-FD9E4548147C}">
      <dgm:prSet/>
      <dgm:spPr/>
      <dgm:t>
        <a:bodyPr/>
        <a:lstStyle/>
        <a:p>
          <a:endParaRPr lang="tr-TR"/>
        </a:p>
      </dgm:t>
    </dgm:pt>
    <dgm:pt modelId="{9C3AF863-8FA8-4B37-88D8-6C5A366421F4}" type="sibTrans" cxnId="{33E0250D-87CE-4C36-A7F3-FD9E4548147C}">
      <dgm:prSet/>
      <dgm:spPr/>
      <dgm:t>
        <a:bodyPr/>
        <a:lstStyle/>
        <a:p>
          <a:endParaRPr lang="tr-TR"/>
        </a:p>
      </dgm:t>
    </dgm:pt>
    <dgm:pt modelId="{CCA8017C-302F-4E7E-A47D-2271A5E40883}">
      <dgm:prSet phldrT="[Metin]"/>
      <dgm:spPr/>
      <dgm:t>
        <a:bodyPr/>
        <a:lstStyle/>
        <a:p>
          <a:pPr algn="r"/>
          <a:r>
            <a:rPr lang="tr-TR" dirty="0" smtClean="0"/>
            <a:t>BGBR İYİLEŞTİRMELER</a:t>
          </a:r>
          <a:endParaRPr lang="tr-TR" dirty="0"/>
        </a:p>
      </dgm:t>
    </dgm:pt>
    <dgm:pt modelId="{1EE1889B-7D6E-4DD7-8458-695376541DC9}" type="parTrans" cxnId="{C0291CE3-3B08-4E22-8ACF-144482F3168B}">
      <dgm:prSet/>
      <dgm:spPr/>
      <dgm:t>
        <a:bodyPr/>
        <a:lstStyle/>
        <a:p>
          <a:endParaRPr lang="tr-TR"/>
        </a:p>
      </dgm:t>
    </dgm:pt>
    <dgm:pt modelId="{23291E59-D26F-413A-B427-0DFDB1C0ED70}" type="sibTrans" cxnId="{C0291CE3-3B08-4E22-8ACF-144482F3168B}">
      <dgm:prSet/>
      <dgm:spPr/>
      <dgm:t>
        <a:bodyPr/>
        <a:lstStyle/>
        <a:p>
          <a:endParaRPr lang="tr-TR"/>
        </a:p>
      </dgm:t>
    </dgm:pt>
    <dgm:pt modelId="{DC939F3C-19C6-45BD-89C3-35BE22471EDB}">
      <dgm:prSet phldrT="[Metin]"/>
      <dgm:spPr/>
      <dgm:t>
        <a:bodyPr/>
        <a:lstStyle/>
        <a:p>
          <a:r>
            <a:rPr lang="tr-TR" dirty="0" smtClean="0"/>
            <a:t>STRATEJİK AMAÇLAR</a:t>
          </a:r>
          <a:endParaRPr lang="tr-TR" dirty="0"/>
        </a:p>
      </dgm:t>
    </dgm:pt>
    <dgm:pt modelId="{BCF19840-09B2-482B-AD6A-502927A4C156}" type="parTrans" cxnId="{97B9DCA0-E51D-4E41-89B1-111D5AC8E39D}">
      <dgm:prSet/>
      <dgm:spPr/>
      <dgm:t>
        <a:bodyPr/>
        <a:lstStyle/>
        <a:p>
          <a:endParaRPr lang="tr-TR"/>
        </a:p>
      </dgm:t>
    </dgm:pt>
    <dgm:pt modelId="{D4642170-C3B6-4309-B922-C5189840CF95}" type="sibTrans" cxnId="{97B9DCA0-E51D-4E41-89B1-111D5AC8E39D}">
      <dgm:prSet/>
      <dgm:spPr/>
      <dgm:t>
        <a:bodyPr/>
        <a:lstStyle/>
        <a:p>
          <a:endParaRPr lang="tr-TR"/>
        </a:p>
      </dgm:t>
    </dgm:pt>
    <dgm:pt modelId="{DAFD3F75-34DB-4FF8-B634-642C45A75C86}" type="pres">
      <dgm:prSet presAssocID="{D4204FBD-968C-445B-97C8-F6234F28DC14}" presName="compositeShape" presStyleCnt="0">
        <dgm:presLayoutVars>
          <dgm:chMax val="7"/>
          <dgm:dir/>
          <dgm:resizeHandles val="exact"/>
        </dgm:presLayoutVars>
      </dgm:prSet>
      <dgm:spPr/>
    </dgm:pt>
    <dgm:pt modelId="{4D37EFDB-03F9-4A48-B32A-C11935941321}" type="pres">
      <dgm:prSet presAssocID="{D4204FBD-968C-445B-97C8-F6234F28DC14}" presName="wedge1" presStyleLbl="node1" presStyleIdx="0" presStyleCnt="4"/>
      <dgm:spPr/>
      <dgm:t>
        <a:bodyPr/>
        <a:lstStyle/>
        <a:p>
          <a:endParaRPr lang="tr-TR"/>
        </a:p>
      </dgm:t>
    </dgm:pt>
    <dgm:pt modelId="{197379B3-E508-46C7-9AFF-E418BB306227}" type="pres">
      <dgm:prSet presAssocID="{D4204FBD-968C-445B-97C8-F6234F28DC14}" presName="dummy1a" presStyleCnt="0"/>
      <dgm:spPr/>
    </dgm:pt>
    <dgm:pt modelId="{7CAB8BEC-1F92-4659-97D5-195FC5206E4B}" type="pres">
      <dgm:prSet presAssocID="{D4204FBD-968C-445B-97C8-F6234F28DC14}" presName="dummy1b" presStyleCnt="0"/>
      <dgm:spPr/>
    </dgm:pt>
    <dgm:pt modelId="{11CF2E28-53DA-4A87-9B93-4B53323FFDC3}" type="pres">
      <dgm:prSet presAssocID="{D4204FBD-968C-445B-97C8-F6234F28DC14}" presName="wedge1Tx" presStyleLbl="node1" presStyleIdx="0" presStyleCnt="4">
        <dgm:presLayoutVars>
          <dgm:chMax val="0"/>
          <dgm:chPref val="0"/>
          <dgm:bulletEnabled val="1"/>
        </dgm:presLayoutVars>
      </dgm:prSet>
      <dgm:spPr/>
      <dgm:t>
        <a:bodyPr/>
        <a:lstStyle/>
        <a:p>
          <a:endParaRPr lang="tr-TR"/>
        </a:p>
      </dgm:t>
    </dgm:pt>
    <dgm:pt modelId="{032A35A7-D93B-4278-828D-0CDAED426B2A}" type="pres">
      <dgm:prSet presAssocID="{D4204FBD-968C-445B-97C8-F6234F28DC14}" presName="wedge2" presStyleLbl="node1" presStyleIdx="1" presStyleCnt="4"/>
      <dgm:spPr/>
      <dgm:t>
        <a:bodyPr/>
        <a:lstStyle/>
        <a:p>
          <a:endParaRPr lang="tr-TR"/>
        </a:p>
      </dgm:t>
    </dgm:pt>
    <dgm:pt modelId="{1A032799-5379-443B-8A03-671A94A5F10F}" type="pres">
      <dgm:prSet presAssocID="{D4204FBD-968C-445B-97C8-F6234F28DC14}" presName="dummy2a" presStyleCnt="0"/>
      <dgm:spPr/>
    </dgm:pt>
    <dgm:pt modelId="{E7FDE375-DE8E-4A70-B889-B83A351B4239}" type="pres">
      <dgm:prSet presAssocID="{D4204FBD-968C-445B-97C8-F6234F28DC14}" presName="dummy2b" presStyleCnt="0"/>
      <dgm:spPr/>
    </dgm:pt>
    <dgm:pt modelId="{13A9FEBC-96A5-4C11-A1E7-0D1DC529A7C6}" type="pres">
      <dgm:prSet presAssocID="{D4204FBD-968C-445B-97C8-F6234F28DC14}" presName="wedge2Tx" presStyleLbl="node1" presStyleIdx="1" presStyleCnt="4">
        <dgm:presLayoutVars>
          <dgm:chMax val="0"/>
          <dgm:chPref val="0"/>
          <dgm:bulletEnabled val="1"/>
        </dgm:presLayoutVars>
      </dgm:prSet>
      <dgm:spPr/>
      <dgm:t>
        <a:bodyPr/>
        <a:lstStyle/>
        <a:p>
          <a:endParaRPr lang="tr-TR"/>
        </a:p>
      </dgm:t>
    </dgm:pt>
    <dgm:pt modelId="{A368309F-390E-4A28-94C4-05B544C944CE}" type="pres">
      <dgm:prSet presAssocID="{D4204FBD-968C-445B-97C8-F6234F28DC14}" presName="wedge3" presStyleLbl="node1" presStyleIdx="2" presStyleCnt="4"/>
      <dgm:spPr/>
      <dgm:t>
        <a:bodyPr/>
        <a:lstStyle/>
        <a:p>
          <a:endParaRPr lang="tr-TR"/>
        </a:p>
      </dgm:t>
    </dgm:pt>
    <dgm:pt modelId="{58BC01A0-E11B-4B55-BC25-697ED501D126}" type="pres">
      <dgm:prSet presAssocID="{D4204FBD-968C-445B-97C8-F6234F28DC14}" presName="dummy3a" presStyleCnt="0"/>
      <dgm:spPr/>
    </dgm:pt>
    <dgm:pt modelId="{98C154B1-A62A-4141-820C-F8A13AF73810}" type="pres">
      <dgm:prSet presAssocID="{D4204FBD-968C-445B-97C8-F6234F28DC14}" presName="dummy3b" presStyleCnt="0"/>
      <dgm:spPr/>
    </dgm:pt>
    <dgm:pt modelId="{C5B57918-BB1B-498F-821F-A923D66A4647}" type="pres">
      <dgm:prSet presAssocID="{D4204FBD-968C-445B-97C8-F6234F28DC14}" presName="wedge3Tx" presStyleLbl="node1" presStyleIdx="2" presStyleCnt="4">
        <dgm:presLayoutVars>
          <dgm:chMax val="0"/>
          <dgm:chPref val="0"/>
          <dgm:bulletEnabled val="1"/>
        </dgm:presLayoutVars>
      </dgm:prSet>
      <dgm:spPr/>
      <dgm:t>
        <a:bodyPr/>
        <a:lstStyle/>
        <a:p>
          <a:endParaRPr lang="tr-TR"/>
        </a:p>
      </dgm:t>
    </dgm:pt>
    <dgm:pt modelId="{9B0DD828-C0E7-4AFE-8334-4D04E6A194A9}" type="pres">
      <dgm:prSet presAssocID="{D4204FBD-968C-445B-97C8-F6234F28DC14}" presName="wedge4" presStyleLbl="node1" presStyleIdx="3" presStyleCnt="4"/>
      <dgm:spPr/>
      <dgm:t>
        <a:bodyPr/>
        <a:lstStyle/>
        <a:p>
          <a:endParaRPr lang="tr-TR"/>
        </a:p>
      </dgm:t>
    </dgm:pt>
    <dgm:pt modelId="{21B9A094-83E2-4825-8B33-FFE0AC3B6614}" type="pres">
      <dgm:prSet presAssocID="{D4204FBD-968C-445B-97C8-F6234F28DC14}" presName="dummy4a" presStyleCnt="0"/>
      <dgm:spPr/>
    </dgm:pt>
    <dgm:pt modelId="{43064541-8C85-418D-9383-212800ED4353}" type="pres">
      <dgm:prSet presAssocID="{D4204FBD-968C-445B-97C8-F6234F28DC14}" presName="dummy4b" presStyleCnt="0"/>
      <dgm:spPr/>
    </dgm:pt>
    <dgm:pt modelId="{A143BE18-6B4E-4EB9-AB98-B8835C932A4D}" type="pres">
      <dgm:prSet presAssocID="{D4204FBD-968C-445B-97C8-F6234F28DC14}" presName="wedge4Tx" presStyleLbl="node1" presStyleIdx="3" presStyleCnt="4">
        <dgm:presLayoutVars>
          <dgm:chMax val="0"/>
          <dgm:chPref val="0"/>
          <dgm:bulletEnabled val="1"/>
        </dgm:presLayoutVars>
      </dgm:prSet>
      <dgm:spPr/>
      <dgm:t>
        <a:bodyPr/>
        <a:lstStyle/>
        <a:p>
          <a:endParaRPr lang="tr-TR"/>
        </a:p>
      </dgm:t>
    </dgm:pt>
    <dgm:pt modelId="{586DE6FE-9530-4128-8E72-42E5D650331D}" type="pres">
      <dgm:prSet presAssocID="{187EE985-18CC-4AC7-AEAD-E313B2C77E96}" presName="arrowWedge1" presStyleLbl="fgSibTrans2D1" presStyleIdx="0" presStyleCnt="4"/>
      <dgm:spPr/>
    </dgm:pt>
    <dgm:pt modelId="{01D13E01-78E0-40CE-8DF6-20C67C3DFA04}" type="pres">
      <dgm:prSet presAssocID="{9C3AF863-8FA8-4B37-88D8-6C5A366421F4}" presName="arrowWedge2" presStyleLbl="fgSibTrans2D1" presStyleIdx="1" presStyleCnt="4"/>
      <dgm:spPr/>
    </dgm:pt>
    <dgm:pt modelId="{DA183C84-E62C-48AE-BE4A-26DA844ABC60}" type="pres">
      <dgm:prSet presAssocID="{23291E59-D26F-413A-B427-0DFDB1C0ED70}" presName="arrowWedge3" presStyleLbl="fgSibTrans2D1" presStyleIdx="2" presStyleCnt="4"/>
      <dgm:spPr/>
    </dgm:pt>
    <dgm:pt modelId="{43498892-4018-4971-B680-A0BC42F2CA70}" type="pres">
      <dgm:prSet presAssocID="{D4642170-C3B6-4309-B922-C5189840CF95}" presName="arrowWedge4" presStyleLbl="fgSibTrans2D1" presStyleIdx="3" presStyleCnt="4"/>
      <dgm:spPr/>
    </dgm:pt>
  </dgm:ptLst>
  <dgm:cxnLst>
    <dgm:cxn modelId="{C0291CE3-3B08-4E22-8ACF-144482F3168B}" srcId="{D4204FBD-968C-445B-97C8-F6234F28DC14}" destId="{CCA8017C-302F-4E7E-A47D-2271A5E40883}" srcOrd="2" destOrd="0" parTransId="{1EE1889B-7D6E-4DD7-8458-695376541DC9}" sibTransId="{23291E59-D26F-413A-B427-0DFDB1C0ED70}"/>
    <dgm:cxn modelId="{8898331B-0DD7-4176-87AD-E2F5DF5501EF}" type="presOf" srcId="{CCA8017C-302F-4E7E-A47D-2271A5E40883}" destId="{C5B57918-BB1B-498F-821F-A923D66A4647}" srcOrd="1" destOrd="0" presId="urn:microsoft.com/office/officeart/2005/8/layout/cycle8"/>
    <dgm:cxn modelId="{D817D709-3062-43FF-A535-2BEA6DC32215}" type="presOf" srcId="{9DEF729A-4DE6-4013-BEFA-0496316EA635}" destId="{032A35A7-D93B-4278-828D-0CDAED426B2A}" srcOrd="0" destOrd="0" presId="urn:microsoft.com/office/officeart/2005/8/layout/cycle8"/>
    <dgm:cxn modelId="{C79DB5DD-8226-4818-AC43-B0C8B1C2584B}" type="presOf" srcId="{DC939F3C-19C6-45BD-89C3-35BE22471EDB}" destId="{A143BE18-6B4E-4EB9-AB98-B8835C932A4D}" srcOrd="1" destOrd="0" presId="urn:microsoft.com/office/officeart/2005/8/layout/cycle8"/>
    <dgm:cxn modelId="{4B6AAFA5-19B3-408D-B6B1-4BBD2687BF5E}" type="presOf" srcId="{0378BBD8-B56C-42E8-A4DA-12F69B78B9B7}" destId="{11CF2E28-53DA-4A87-9B93-4B53323FFDC3}" srcOrd="1" destOrd="0" presId="urn:microsoft.com/office/officeart/2005/8/layout/cycle8"/>
    <dgm:cxn modelId="{97B9DCA0-E51D-4E41-89B1-111D5AC8E39D}" srcId="{D4204FBD-968C-445B-97C8-F6234F28DC14}" destId="{DC939F3C-19C6-45BD-89C3-35BE22471EDB}" srcOrd="3" destOrd="0" parTransId="{BCF19840-09B2-482B-AD6A-502927A4C156}" sibTransId="{D4642170-C3B6-4309-B922-C5189840CF95}"/>
    <dgm:cxn modelId="{8CE62E6E-D84E-4E58-9B02-7AFF01BB2194}" srcId="{D4204FBD-968C-445B-97C8-F6234F28DC14}" destId="{0378BBD8-B56C-42E8-A4DA-12F69B78B9B7}" srcOrd="0" destOrd="0" parTransId="{BA1056A2-0455-4A56-888A-DF4C8CE15F4C}" sibTransId="{187EE985-18CC-4AC7-AEAD-E313B2C77E96}"/>
    <dgm:cxn modelId="{46F6F15C-F373-484F-B3F2-9134AF60F3DE}" type="presOf" srcId="{D4204FBD-968C-445B-97C8-F6234F28DC14}" destId="{DAFD3F75-34DB-4FF8-B634-642C45A75C86}" srcOrd="0" destOrd="0" presId="urn:microsoft.com/office/officeart/2005/8/layout/cycle8"/>
    <dgm:cxn modelId="{CAAF873E-B41C-4A0D-9662-A73C9779464D}" type="presOf" srcId="{9DEF729A-4DE6-4013-BEFA-0496316EA635}" destId="{13A9FEBC-96A5-4C11-A1E7-0D1DC529A7C6}" srcOrd="1" destOrd="0" presId="urn:microsoft.com/office/officeart/2005/8/layout/cycle8"/>
    <dgm:cxn modelId="{23AD9E72-2195-4A4E-A1A2-4F2C4E1609DF}" type="presOf" srcId="{0378BBD8-B56C-42E8-A4DA-12F69B78B9B7}" destId="{4D37EFDB-03F9-4A48-B32A-C11935941321}" srcOrd="0" destOrd="0" presId="urn:microsoft.com/office/officeart/2005/8/layout/cycle8"/>
    <dgm:cxn modelId="{33E0250D-87CE-4C36-A7F3-FD9E4548147C}" srcId="{D4204FBD-968C-445B-97C8-F6234F28DC14}" destId="{9DEF729A-4DE6-4013-BEFA-0496316EA635}" srcOrd="1" destOrd="0" parTransId="{4709C632-8251-446F-B06C-7B3A0600E50E}" sibTransId="{9C3AF863-8FA8-4B37-88D8-6C5A366421F4}"/>
    <dgm:cxn modelId="{EBDE33E9-692A-4E5A-A573-BF8D9BDFABDD}" type="presOf" srcId="{CCA8017C-302F-4E7E-A47D-2271A5E40883}" destId="{A368309F-390E-4A28-94C4-05B544C944CE}" srcOrd="0" destOrd="0" presId="urn:microsoft.com/office/officeart/2005/8/layout/cycle8"/>
    <dgm:cxn modelId="{96486ADC-5FD8-4D31-8012-87F88D79A635}" type="presOf" srcId="{DC939F3C-19C6-45BD-89C3-35BE22471EDB}" destId="{9B0DD828-C0E7-4AFE-8334-4D04E6A194A9}" srcOrd="0" destOrd="0" presId="urn:microsoft.com/office/officeart/2005/8/layout/cycle8"/>
    <dgm:cxn modelId="{248F1C9D-06B2-456C-BDE2-702AE1B06781}" type="presParOf" srcId="{DAFD3F75-34DB-4FF8-B634-642C45A75C86}" destId="{4D37EFDB-03F9-4A48-B32A-C11935941321}" srcOrd="0" destOrd="0" presId="urn:microsoft.com/office/officeart/2005/8/layout/cycle8"/>
    <dgm:cxn modelId="{0896F99B-404D-47B8-8BF6-905ABDEFF6E6}" type="presParOf" srcId="{DAFD3F75-34DB-4FF8-B634-642C45A75C86}" destId="{197379B3-E508-46C7-9AFF-E418BB306227}" srcOrd="1" destOrd="0" presId="urn:microsoft.com/office/officeart/2005/8/layout/cycle8"/>
    <dgm:cxn modelId="{5B5877F1-2928-4B19-BA02-D7F14C502EB2}" type="presParOf" srcId="{DAFD3F75-34DB-4FF8-B634-642C45A75C86}" destId="{7CAB8BEC-1F92-4659-97D5-195FC5206E4B}" srcOrd="2" destOrd="0" presId="urn:microsoft.com/office/officeart/2005/8/layout/cycle8"/>
    <dgm:cxn modelId="{A2DE85AE-6931-408A-AAD4-F9275EF8CF76}" type="presParOf" srcId="{DAFD3F75-34DB-4FF8-B634-642C45A75C86}" destId="{11CF2E28-53DA-4A87-9B93-4B53323FFDC3}" srcOrd="3" destOrd="0" presId="urn:microsoft.com/office/officeart/2005/8/layout/cycle8"/>
    <dgm:cxn modelId="{DE326FC9-FF37-49E2-9D13-2CCFE382B033}" type="presParOf" srcId="{DAFD3F75-34DB-4FF8-B634-642C45A75C86}" destId="{032A35A7-D93B-4278-828D-0CDAED426B2A}" srcOrd="4" destOrd="0" presId="urn:microsoft.com/office/officeart/2005/8/layout/cycle8"/>
    <dgm:cxn modelId="{6BA85CD9-AD5B-4696-B984-C4EC9E34602D}" type="presParOf" srcId="{DAFD3F75-34DB-4FF8-B634-642C45A75C86}" destId="{1A032799-5379-443B-8A03-671A94A5F10F}" srcOrd="5" destOrd="0" presId="urn:microsoft.com/office/officeart/2005/8/layout/cycle8"/>
    <dgm:cxn modelId="{99913FB2-2377-4F96-B802-C56E9D8CA20F}" type="presParOf" srcId="{DAFD3F75-34DB-4FF8-B634-642C45A75C86}" destId="{E7FDE375-DE8E-4A70-B889-B83A351B4239}" srcOrd="6" destOrd="0" presId="urn:microsoft.com/office/officeart/2005/8/layout/cycle8"/>
    <dgm:cxn modelId="{480D4563-5C29-4727-98E9-0722B2160C42}" type="presParOf" srcId="{DAFD3F75-34DB-4FF8-B634-642C45A75C86}" destId="{13A9FEBC-96A5-4C11-A1E7-0D1DC529A7C6}" srcOrd="7" destOrd="0" presId="urn:microsoft.com/office/officeart/2005/8/layout/cycle8"/>
    <dgm:cxn modelId="{B94CC06E-C10A-4ADA-BF1F-85EB52F79259}" type="presParOf" srcId="{DAFD3F75-34DB-4FF8-B634-642C45A75C86}" destId="{A368309F-390E-4A28-94C4-05B544C944CE}" srcOrd="8" destOrd="0" presId="urn:microsoft.com/office/officeart/2005/8/layout/cycle8"/>
    <dgm:cxn modelId="{8BEFD272-740C-424B-B21B-FB1384370D05}" type="presParOf" srcId="{DAFD3F75-34DB-4FF8-B634-642C45A75C86}" destId="{58BC01A0-E11B-4B55-BC25-697ED501D126}" srcOrd="9" destOrd="0" presId="urn:microsoft.com/office/officeart/2005/8/layout/cycle8"/>
    <dgm:cxn modelId="{E8E36B19-AFDC-4F12-91CD-7B91FF017DEF}" type="presParOf" srcId="{DAFD3F75-34DB-4FF8-B634-642C45A75C86}" destId="{98C154B1-A62A-4141-820C-F8A13AF73810}" srcOrd="10" destOrd="0" presId="urn:microsoft.com/office/officeart/2005/8/layout/cycle8"/>
    <dgm:cxn modelId="{512D49B0-99F9-4317-AF92-23CC528109BF}" type="presParOf" srcId="{DAFD3F75-34DB-4FF8-B634-642C45A75C86}" destId="{C5B57918-BB1B-498F-821F-A923D66A4647}" srcOrd="11" destOrd="0" presId="urn:microsoft.com/office/officeart/2005/8/layout/cycle8"/>
    <dgm:cxn modelId="{5DAACE8F-1495-465C-9164-98E8BD5B8398}" type="presParOf" srcId="{DAFD3F75-34DB-4FF8-B634-642C45A75C86}" destId="{9B0DD828-C0E7-4AFE-8334-4D04E6A194A9}" srcOrd="12" destOrd="0" presId="urn:microsoft.com/office/officeart/2005/8/layout/cycle8"/>
    <dgm:cxn modelId="{37B594F5-BB93-4CF4-91E0-38B9F397C32B}" type="presParOf" srcId="{DAFD3F75-34DB-4FF8-B634-642C45A75C86}" destId="{21B9A094-83E2-4825-8B33-FFE0AC3B6614}" srcOrd="13" destOrd="0" presId="urn:microsoft.com/office/officeart/2005/8/layout/cycle8"/>
    <dgm:cxn modelId="{757EB949-4D88-4528-A91A-3F4BF798A437}" type="presParOf" srcId="{DAFD3F75-34DB-4FF8-B634-642C45A75C86}" destId="{43064541-8C85-418D-9383-212800ED4353}" srcOrd="14" destOrd="0" presId="urn:microsoft.com/office/officeart/2005/8/layout/cycle8"/>
    <dgm:cxn modelId="{AB7EC0C9-1719-4E73-A2EE-7278C1143AF9}" type="presParOf" srcId="{DAFD3F75-34DB-4FF8-B634-642C45A75C86}" destId="{A143BE18-6B4E-4EB9-AB98-B8835C932A4D}" srcOrd="15" destOrd="0" presId="urn:microsoft.com/office/officeart/2005/8/layout/cycle8"/>
    <dgm:cxn modelId="{605738E3-D77A-498A-BED8-6E56F4058D8B}" type="presParOf" srcId="{DAFD3F75-34DB-4FF8-B634-642C45A75C86}" destId="{586DE6FE-9530-4128-8E72-42E5D650331D}" srcOrd="16" destOrd="0" presId="urn:microsoft.com/office/officeart/2005/8/layout/cycle8"/>
    <dgm:cxn modelId="{3D4FEAA3-2EEB-435F-BE46-501905692E5C}" type="presParOf" srcId="{DAFD3F75-34DB-4FF8-B634-642C45A75C86}" destId="{01D13E01-78E0-40CE-8DF6-20C67C3DFA04}" srcOrd="17" destOrd="0" presId="urn:microsoft.com/office/officeart/2005/8/layout/cycle8"/>
    <dgm:cxn modelId="{F033C0E9-DA8C-45E9-84B8-A0341E6C5B1F}" type="presParOf" srcId="{DAFD3F75-34DB-4FF8-B634-642C45A75C86}" destId="{DA183C84-E62C-48AE-BE4A-26DA844ABC60}" srcOrd="18" destOrd="0" presId="urn:microsoft.com/office/officeart/2005/8/layout/cycle8"/>
    <dgm:cxn modelId="{093FBFCE-5DFE-4576-8555-B767204EEFED}" type="presParOf" srcId="{DAFD3F75-34DB-4FF8-B634-642C45A75C86}" destId="{43498892-4018-4971-B680-A0BC42F2CA70}" srcOrd="1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1DA59AB-A59C-4313-87B0-5FC35793E6E9}"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tr-TR"/>
        </a:p>
      </dgm:t>
    </dgm:pt>
    <dgm:pt modelId="{8D9CAF81-8DB7-4A9F-9E72-49EDC55D1FA2}">
      <dgm:prSet phldrT="[Metin]"/>
      <dgm:spPr/>
      <dgm:t>
        <a:bodyPr/>
        <a:lstStyle/>
        <a:p>
          <a:r>
            <a:rPr lang="tr-TR" dirty="0" smtClean="0"/>
            <a:t>MERKEZ YÖNETMELİKLERİ </a:t>
          </a:r>
          <a:endParaRPr lang="tr-TR" dirty="0"/>
        </a:p>
      </dgm:t>
    </dgm:pt>
    <dgm:pt modelId="{9E82DD92-C6C0-4908-B6F8-6B8BA5CA3458}" type="parTrans" cxnId="{89151A42-919F-427D-B598-06E1D2B45B51}">
      <dgm:prSet/>
      <dgm:spPr/>
      <dgm:t>
        <a:bodyPr/>
        <a:lstStyle/>
        <a:p>
          <a:endParaRPr lang="tr-TR"/>
        </a:p>
      </dgm:t>
    </dgm:pt>
    <dgm:pt modelId="{1674C161-0A15-4874-BB0D-55C1A1065A79}" type="sibTrans" cxnId="{89151A42-919F-427D-B598-06E1D2B45B51}">
      <dgm:prSet/>
      <dgm:spPr/>
      <dgm:t>
        <a:bodyPr/>
        <a:lstStyle/>
        <a:p>
          <a:endParaRPr lang="tr-TR"/>
        </a:p>
      </dgm:t>
    </dgm:pt>
    <dgm:pt modelId="{FB5B1856-79A5-4D5B-9247-15C69C38DAB0}">
      <dgm:prSet phldrT="[Metin]"/>
      <dgm:spPr/>
      <dgm:t>
        <a:bodyPr/>
        <a:lstStyle/>
        <a:p>
          <a:r>
            <a:rPr lang="tr-TR" dirty="0" smtClean="0"/>
            <a:t>MERKEZ BİRİM GERİBİLDİRİM RAPORU, BGBR  </a:t>
          </a:r>
          <a:endParaRPr lang="tr-TR" dirty="0"/>
        </a:p>
      </dgm:t>
    </dgm:pt>
    <dgm:pt modelId="{EF4DF40F-EA6D-4315-A8C8-D581572786F2}" type="parTrans" cxnId="{41DC6D30-D7D0-490B-A2AC-97B5511EB376}">
      <dgm:prSet/>
      <dgm:spPr/>
      <dgm:t>
        <a:bodyPr/>
        <a:lstStyle/>
        <a:p>
          <a:endParaRPr lang="tr-TR"/>
        </a:p>
      </dgm:t>
    </dgm:pt>
    <dgm:pt modelId="{C6CB4EAF-5ACE-4378-915D-3B8B99D700FC}" type="sibTrans" cxnId="{41DC6D30-D7D0-490B-A2AC-97B5511EB376}">
      <dgm:prSet/>
      <dgm:spPr/>
      <dgm:t>
        <a:bodyPr/>
        <a:lstStyle/>
        <a:p>
          <a:endParaRPr lang="tr-TR"/>
        </a:p>
      </dgm:t>
    </dgm:pt>
    <dgm:pt modelId="{B60FD241-D498-48C3-A8EC-97D345334B98}">
      <dgm:prSet phldrT="[Metin]"/>
      <dgm:spPr/>
      <dgm:t>
        <a:bodyPr/>
        <a:lstStyle/>
        <a:p>
          <a:r>
            <a:rPr lang="tr-TR" dirty="0" smtClean="0"/>
            <a:t>MERKEZ BİRİM İÇ DEĞERLENDİRME RAPORU, BİDR</a:t>
          </a:r>
          <a:endParaRPr lang="tr-TR" dirty="0"/>
        </a:p>
      </dgm:t>
    </dgm:pt>
    <dgm:pt modelId="{11EA7C71-E5D7-45D2-B9B4-B2CFA9A9D2E8}" type="parTrans" cxnId="{94FA45DA-E3A8-4AD8-8C2C-C7DF177035D1}">
      <dgm:prSet/>
      <dgm:spPr/>
      <dgm:t>
        <a:bodyPr/>
        <a:lstStyle/>
        <a:p>
          <a:endParaRPr lang="tr-TR"/>
        </a:p>
      </dgm:t>
    </dgm:pt>
    <dgm:pt modelId="{448BB4E1-77E5-466C-AF0B-24137D90BFEC}" type="sibTrans" cxnId="{94FA45DA-E3A8-4AD8-8C2C-C7DF177035D1}">
      <dgm:prSet/>
      <dgm:spPr/>
      <dgm:t>
        <a:bodyPr/>
        <a:lstStyle/>
        <a:p>
          <a:endParaRPr lang="tr-TR"/>
        </a:p>
      </dgm:t>
    </dgm:pt>
    <dgm:pt modelId="{BC82417A-7797-4565-A12E-4315109A3C87}">
      <dgm:prSet/>
      <dgm:spPr/>
      <dgm:t>
        <a:bodyPr/>
        <a:lstStyle/>
        <a:p>
          <a:r>
            <a:rPr lang="tr-TR" dirty="0" smtClean="0"/>
            <a:t>https://toros.edu.tr/sayfalar/toros-universitesi-yonetmelikler</a:t>
          </a:r>
          <a:endParaRPr lang="tr-TR" dirty="0"/>
        </a:p>
      </dgm:t>
    </dgm:pt>
    <dgm:pt modelId="{028A291E-CBC7-4074-82F2-442854F0BC94}" type="parTrans" cxnId="{62E8E0D7-4664-45B1-BD17-1D2AC84C55C4}">
      <dgm:prSet/>
      <dgm:spPr/>
      <dgm:t>
        <a:bodyPr/>
        <a:lstStyle/>
        <a:p>
          <a:endParaRPr lang="tr-TR"/>
        </a:p>
      </dgm:t>
    </dgm:pt>
    <dgm:pt modelId="{9FB881BB-C157-4F70-8C3F-1A2EA8290F71}" type="sibTrans" cxnId="{62E8E0D7-4664-45B1-BD17-1D2AC84C55C4}">
      <dgm:prSet/>
      <dgm:spPr/>
      <dgm:t>
        <a:bodyPr/>
        <a:lstStyle/>
        <a:p>
          <a:endParaRPr lang="tr-TR"/>
        </a:p>
      </dgm:t>
    </dgm:pt>
    <dgm:pt modelId="{3309686C-F161-449B-95DC-B94396DA36DE}">
      <dgm:prSet/>
      <dgm:spPr/>
      <dgm:t>
        <a:bodyPr/>
        <a:lstStyle/>
        <a:p>
          <a:r>
            <a:rPr lang="tr-TR" dirty="0" smtClean="0"/>
            <a:t>https://toros.edu.tr/sayfalar/kalite-koordinatorlugu-akademik-birim-ic-degerlendirme-raporlari</a:t>
          </a:r>
          <a:endParaRPr lang="tr-TR" dirty="0"/>
        </a:p>
      </dgm:t>
    </dgm:pt>
    <dgm:pt modelId="{5A88A0EF-C6DD-4BE9-9B66-E2A6B7FBD7B0}" type="parTrans" cxnId="{4C28CD0D-510B-4623-BD34-0470D2EE21EF}">
      <dgm:prSet/>
      <dgm:spPr/>
      <dgm:t>
        <a:bodyPr/>
        <a:lstStyle/>
        <a:p>
          <a:endParaRPr lang="tr-TR"/>
        </a:p>
      </dgm:t>
    </dgm:pt>
    <dgm:pt modelId="{3836564E-FD57-4CEC-9FEB-67E5DACC44E6}" type="sibTrans" cxnId="{4C28CD0D-510B-4623-BD34-0470D2EE21EF}">
      <dgm:prSet/>
      <dgm:spPr/>
      <dgm:t>
        <a:bodyPr/>
        <a:lstStyle/>
        <a:p>
          <a:endParaRPr lang="tr-TR"/>
        </a:p>
      </dgm:t>
    </dgm:pt>
    <dgm:pt modelId="{64A36E0D-46BB-45AE-8FC4-3BDCC70182DB}">
      <dgm:prSet/>
      <dgm:spPr/>
      <dgm:t>
        <a:bodyPr/>
        <a:lstStyle/>
        <a:p>
          <a:r>
            <a:rPr lang="tr-TR" dirty="0" smtClean="0"/>
            <a:t>https://toros.edu.tr/sayfalar/kalite-koordinatorlugu-akademik-birim-ic-degerlendirme-raporlari</a:t>
          </a:r>
          <a:endParaRPr lang="tr-TR" dirty="0"/>
        </a:p>
      </dgm:t>
    </dgm:pt>
    <dgm:pt modelId="{64F72A98-D8A9-4CDC-A4D6-8E180D21698B}" type="parTrans" cxnId="{D824A1E8-34B7-45B6-8493-B28A7D22A2DF}">
      <dgm:prSet/>
      <dgm:spPr/>
      <dgm:t>
        <a:bodyPr/>
        <a:lstStyle/>
        <a:p>
          <a:endParaRPr lang="tr-TR"/>
        </a:p>
      </dgm:t>
    </dgm:pt>
    <dgm:pt modelId="{8A4CA7AE-B9F8-4F6D-832F-D1816265A8B0}" type="sibTrans" cxnId="{D824A1E8-34B7-45B6-8493-B28A7D22A2DF}">
      <dgm:prSet/>
      <dgm:spPr/>
      <dgm:t>
        <a:bodyPr/>
        <a:lstStyle/>
        <a:p>
          <a:endParaRPr lang="tr-TR"/>
        </a:p>
      </dgm:t>
    </dgm:pt>
    <dgm:pt modelId="{762AF716-00E8-4DDD-9836-EACE6B68B7E7}" type="pres">
      <dgm:prSet presAssocID="{71DA59AB-A59C-4313-87B0-5FC35793E6E9}" presName="linear" presStyleCnt="0">
        <dgm:presLayoutVars>
          <dgm:dir/>
          <dgm:animLvl val="lvl"/>
          <dgm:resizeHandles val="exact"/>
        </dgm:presLayoutVars>
      </dgm:prSet>
      <dgm:spPr/>
      <dgm:t>
        <a:bodyPr/>
        <a:lstStyle/>
        <a:p>
          <a:endParaRPr lang="tr-TR"/>
        </a:p>
      </dgm:t>
    </dgm:pt>
    <dgm:pt modelId="{E32C9EF6-871D-439A-808F-F9FEFDC75DAA}" type="pres">
      <dgm:prSet presAssocID="{8D9CAF81-8DB7-4A9F-9E72-49EDC55D1FA2}" presName="parentLin" presStyleCnt="0"/>
      <dgm:spPr/>
    </dgm:pt>
    <dgm:pt modelId="{6FF9113B-167A-4C51-9D9C-AA8DF0C51950}" type="pres">
      <dgm:prSet presAssocID="{8D9CAF81-8DB7-4A9F-9E72-49EDC55D1FA2}" presName="parentLeftMargin" presStyleLbl="node1" presStyleIdx="0" presStyleCnt="3"/>
      <dgm:spPr/>
      <dgm:t>
        <a:bodyPr/>
        <a:lstStyle/>
        <a:p>
          <a:endParaRPr lang="tr-TR"/>
        </a:p>
      </dgm:t>
    </dgm:pt>
    <dgm:pt modelId="{50320466-0B46-4196-B978-FA3A5FDB15DA}" type="pres">
      <dgm:prSet presAssocID="{8D9CAF81-8DB7-4A9F-9E72-49EDC55D1FA2}" presName="parentText" presStyleLbl="node1" presStyleIdx="0" presStyleCnt="3">
        <dgm:presLayoutVars>
          <dgm:chMax val="0"/>
          <dgm:bulletEnabled val="1"/>
        </dgm:presLayoutVars>
      </dgm:prSet>
      <dgm:spPr/>
      <dgm:t>
        <a:bodyPr/>
        <a:lstStyle/>
        <a:p>
          <a:endParaRPr lang="tr-TR"/>
        </a:p>
      </dgm:t>
    </dgm:pt>
    <dgm:pt modelId="{03CE94F4-2CE8-4588-A6AC-95E6BD56C4A1}" type="pres">
      <dgm:prSet presAssocID="{8D9CAF81-8DB7-4A9F-9E72-49EDC55D1FA2}" presName="negativeSpace" presStyleCnt="0"/>
      <dgm:spPr/>
    </dgm:pt>
    <dgm:pt modelId="{35886DE6-D700-40A0-87A1-613C55350613}" type="pres">
      <dgm:prSet presAssocID="{8D9CAF81-8DB7-4A9F-9E72-49EDC55D1FA2}" presName="childText" presStyleLbl="conFgAcc1" presStyleIdx="0" presStyleCnt="3">
        <dgm:presLayoutVars>
          <dgm:bulletEnabled val="1"/>
        </dgm:presLayoutVars>
      </dgm:prSet>
      <dgm:spPr/>
      <dgm:t>
        <a:bodyPr/>
        <a:lstStyle/>
        <a:p>
          <a:endParaRPr lang="tr-TR"/>
        </a:p>
      </dgm:t>
    </dgm:pt>
    <dgm:pt modelId="{BD855FA3-4053-49CD-8C3E-16D2492B594D}" type="pres">
      <dgm:prSet presAssocID="{1674C161-0A15-4874-BB0D-55C1A1065A79}" presName="spaceBetweenRectangles" presStyleCnt="0"/>
      <dgm:spPr/>
    </dgm:pt>
    <dgm:pt modelId="{53CA1356-5A9B-42B3-893A-E4577DD94709}" type="pres">
      <dgm:prSet presAssocID="{FB5B1856-79A5-4D5B-9247-15C69C38DAB0}" presName="parentLin" presStyleCnt="0"/>
      <dgm:spPr/>
    </dgm:pt>
    <dgm:pt modelId="{84655CFC-0DEB-4599-9E81-1D5513406DA6}" type="pres">
      <dgm:prSet presAssocID="{FB5B1856-79A5-4D5B-9247-15C69C38DAB0}" presName="parentLeftMargin" presStyleLbl="node1" presStyleIdx="0" presStyleCnt="3"/>
      <dgm:spPr/>
      <dgm:t>
        <a:bodyPr/>
        <a:lstStyle/>
        <a:p>
          <a:endParaRPr lang="tr-TR"/>
        </a:p>
      </dgm:t>
    </dgm:pt>
    <dgm:pt modelId="{22F91C95-C5C9-4A80-BAFF-09DB3FF667CC}" type="pres">
      <dgm:prSet presAssocID="{FB5B1856-79A5-4D5B-9247-15C69C38DAB0}" presName="parentText" presStyleLbl="node1" presStyleIdx="1" presStyleCnt="3">
        <dgm:presLayoutVars>
          <dgm:chMax val="0"/>
          <dgm:bulletEnabled val="1"/>
        </dgm:presLayoutVars>
      </dgm:prSet>
      <dgm:spPr/>
      <dgm:t>
        <a:bodyPr/>
        <a:lstStyle/>
        <a:p>
          <a:endParaRPr lang="tr-TR"/>
        </a:p>
      </dgm:t>
    </dgm:pt>
    <dgm:pt modelId="{76143DBF-2A8B-43BF-85C7-CA04EC8D6B57}" type="pres">
      <dgm:prSet presAssocID="{FB5B1856-79A5-4D5B-9247-15C69C38DAB0}" presName="negativeSpace" presStyleCnt="0"/>
      <dgm:spPr/>
    </dgm:pt>
    <dgm:pt modelId="{64E9B48C-654C-4B91-911E-321F0D7D47D2}" type="pres">
      <dgm:prSet presAssocID="{FB5B1856-79A5-4D5B-9247-15C69C38DAB0}" presName="childText" presStyleLbl="conFgAcc1" presStyleIdx="1" presStyleCnt="3" custLinFactNeighborX="399" custLinFactNeighborY="12095">
        <dgm:presLayoutVars>
          <dgm:bulletEnabled val="1"/>
        </dgm:presLayoutVars>
      </dgm:prSet>
      <dgm:spPr/>
      <dgm:t>
        <a:bodyPr/>
        <a:lstStyle/>
        <a:p>
          <a:endParaRPr lang="tr-TR"/>
        </a:p>
      </dgm:t>
    </dgm:pt>
    <dgm:pt modelId="{5C2E3183-69F9-4B6C-BC43-A136749CDDDA}" type="pres">
      <dgm:prSet presAssocID="{C6CB4EAF-5ACE-4378-915D-3B8B99D700FC}" presName="spaceBetweenRectangles" presStyleCnt="0"/>
      <dgm:spPr/>
    </dgm:pt>
    <dgm:pt modelId="{6F4E4318-2522-45B7-BB6C-C4D124244543}" type="pres">
      <dgm:prSet presAssocID="{B60FD241-D498-48C3-A8EC-97D345334B98}" presName="parentLin" presStyleCnt="0"/>
      <dgm:spPr/>
    </dgm:pt>
    <dgm:pt modelId="{7274C42E-A8F9-4633-B797-59C95ABE485D}" type="pres">
      <dgm:prSet presAssocID="{B60FD241-D498-48C3-A8EC-97D345334B98}" presName="parentLeftMargin" presStyleLbl="node1" presStyleIdx="1" presStyleCnt="3"/>
      <dgm:spPr/>
      <dgm:t>
        <a:bodyPr/>
        <a:lstStyle/>
        <a:p>
          <a:endParaRPr lang="tr-TR"/>
        </a:p>
      </dgm:t>
    </dgm:pt>
    <dgm:pt modelId="{18514AB2-BA8F-48F8-9428-E53228DAFAFF}" type="pres">
      <dgm:prSet presAssocID="{B60FD241-D498-48C3-A8EC-97D345334B98}" presName="parentText" presStyleLbl="node1" presStyleIdx="2" presStyleCnt="3">
        <dgm:presLayoutVars>
          <dgm:chMax val="0"/>
          <dgm:bulletEnabled val="1"/>
        </dgm:presLayoutVars>
      </dgm:prSet>
      <dgm:spPr/>
      <dgm:t>
        <a:bodyPr/>
        <a:lstStyle/>
        <a:p>
          <a:endParaRPr lang="tr-TR"/>
        </a:p>
      </dgm:t>
    </dgm:pt>
    <dgm:pt modelId="{10446F9B-6C58-443E-91BB-25A454E992CA}" type="pres">
      <dgm:prSet presAssocID="{B60FD241-D498-48C3-A8EC-97D345334B98}" presName="negativeSpace" presStyleCnt="0"/>
      <dgm:spPr/>
    </dgm:pt>
    <dgm:pt modelId="{322BF3D4-5DB1-477F-BE48-25409AEE923A}" type="pres">
      <dgm:prSet presAssocID="{B60FD241-D498-48C3-A8EC-97D345334B98}" presName="childText" presStyleLbl="conFgAcc1" presStyleIdx="2" presStyleCnt="3">
        <dgm:presLayoutVars>
          <dgm:bulletEnabled val="1"/>
        </dgm:presLayoutVars>
      </dgm:prSet>
      <dgm:spPr/>
      <dgm:t>
        <a:bodyPr/>
        <a:lstStyle/>
        <a:p>
          <a:endParaRPr lang="tr-TR"/>
        </a:p>
      </dgm:t>
    </dgm:pt>
  </dgm:ptLst>
  <dgm:cxnLst>
    <dgm:cxn modelId="{D824A1E8-34B7-45B6-8493-B28A7D22A2DF}" srcId="{B60FD241-D498-48C3-A8EC-97D345334B98}" destId="{64A36E0D-46BB-45AE-8FC4-3BDCC70182DB}" srcOrd="0" destOrd="0" parTransId="{64F72A98-D8A9-4CDC-A4D6-8E180D21698B}" sibTransId="{8A4CA7AE-B9F8-4F6D-832F-D1816265A8B0}"/>
    <dgm:cxn modelId="{F922B5A0-967C-4AD0-BC0D-6707CCE2A643}" type="presOf" srcId="{B60FD241-D498-48C3-A8EC-97D345334B98}" destId="{7274C42E-A8F9-4633-B797-59C95ABE485D}" srcOrd="0" destOrd="0" presId="urn:microsoft.com/office/officeart/2005/8/layout/list1"/>
    <dgm:cxn modelId="{5AD798AD-E77F-4293-8E15-A02781EF5F8D}" type="presOf" srcId="{B60FD241-D498-48C3-A8EC-97D345334B98}" destId="{18514AB2-BA8F-48F8-9428-E53228DAFAFF}" srcOrd="1" destOrd="0" presId="urn:microsoft.com/office/officeart/2005/8/layout/list1"/>
    <dgm:cxn modelId="{35C9232F-2EB2-4BA3-B00D-7A14D66021FF}" type="presOf" srcId="{71DA59AB-A59C-4313-87B0-5FC35793E6E9}" destId="{762AF716-00E8-4DDD-9836-EACE6B68B7E7}" srcOrd="0" destOrd="0" presId="urn:microsoft.com/office/officeart/2005/8/layout/list1"/>
    <dgm:cxn modelId="{48DB8FD7-8CF7-4FF2-927E-C2FE05CA2476}" type="presOf" srcId="{BC82417A-7797-4565-A12E-4315109A3C87}" destId="{35886DE6-D700-40A0-87A1-613C55350613}" srcOrd="0" destOrd="0" presId="urn:microsoft.com/office/officeart/2005/8/layout/list1"/>
    <dgm:cxn modelId="{4C28CD0D-510B-4623-BD34-0470D2EE21EF}" srcId="{FB5B1856-79A5-4D5B-9247-15C69C38DAB0}" destId="{3309686C-F161-449B-95DC-B94396DA36DE}" srcOrd="0" destOrd="0" parTransId="{5A88A0EF-C6DD-4BE9-9B66-E2A6B7FBD7B0}" sibTransId="{3836564E-FD57-4CEC-9FEB-67E5DACC44E6}"/>
    <dgm:cxn modelId="{41DC6D30-D7D0-490B-A2AC-97B5511EB376}" srcId="{71DA59AB-A59C-4313-87B0-5FC35793E6E9}" destId="{FB5B1856-79A5-4D5B-9247-15C69C38DAB0}" srcOrd="1" destOrd="0" parTransId="{EF4DF40F-EA6D-4315-A8C8-D581572786F2}" sibTransId="{C6CB4EAF-5ACE-4378-915D-3B8B99D700FC}"/>
    <dgm:cxn modelId="{434BC3AC-533B-40BE-9A60-0B6C94E6E418}" type="presOf" srcId="{FB5B1856-79A5-4D5B-9247-15C69C38DAB0}" destId="{22F91C95-C5C9-4A80-BAFF-09DB3FF667CC}" srcOrd="1" destOrd="0" presId="urn:microsoft.com/office/officeart/2005/8/layout/list1"/>
    <dgm:cxn modelId="{6F9FB16F-CC33-4E8D-BB56-0FFD08888965}" type="presOf" srcId="{8D9CAF81-8DB7-4A9F-9E72-49EDC55D1FA2}" destId="{6FF9113B-167A-4C51-9D9C-AA8DF0C51950}" srcOrd="0" destOrd="0" presId="urn:microsoft.com/office/officeart/2005/8/layout/list1"/>
    <dgm:cxn modelId="{94FA45DA-E3A8-4AD8-8C2C-C7DF177035D1}" srcId="{71DA59AB-A59C-4313-87B0-5FC35793E6E9}" destId="{B60FD241-D498-48C3-A8EC-97D345334B98}" srcOrd="2" destOrd="0" parTransId="{11EA7C71-E5D7-45D2-B9B4-B2CFA9A9D2E8}" sibTransId="{448BB4E1-77E5-466C-AF0B-24137D90BFEC}"/>
    <dgm:cxn modelId="{788B185F-101F-4360-AD6A-C524BF688885}" type="presOf" srcId="{FB5B1856-79A5-4D5B-9247-15C69C38DAB0}" destId="{84655CFC-0DEB-4599-9E81-1D5513406DA6}" srcOrd="0" destOrd="0" presId="urn:microsoft.com/office/officeart/2005/8/layout/list1"/>
    <dgm:cxn modelId="{4B43EC67-16FB-44AF-B67E-D918F82EC1AF}" type="presOf" srcId="{64A36E0D-46BB-45AE-8FC4-3BDCC70182DB}" destId="{322BF3D4-5DB1-477F-BE48-25409AEE923A}" srcOrd="0" destOrd="0" presId="urn:microsoft.com/office/officeart/2005/8/layout/list1"/>
    <dgm:cxn modelId="{89151A42-919F-427D-B598-06E1D2B45B51}" srcId="{71DA59AB-A59C-4313-87B0-5FC35793E6E9}" destId="{8D9CAF81-8DB7-4A9F-9E72-49EDC55D1FA2}" srcOrd="0" destOrd="0" parTransId="{9E82DD92-C6C0-4908-B6F8-6B8BA5CA3458}" sibTransId="{1674C161-0A15-4874-BB0D-55C1A1065A79}"/>
    <dgm:cxn modelId="{BD0A6AAB-C5C2-4CE2-ABF6-2ACCC4BAC465}" type="presOf" srcId="{8D9CAF81-8DB7-4A9F-9E72-49EDC55D1FA2}" destId="{50320466-0B46-4196-B978-FA3A5FDB15DA}" srcOrd="1" destOrd="0" presId="urn:microsoft.com/office/officeart/2005/8/layout/list1"/>
    <dgm:cxn modelId="{62E8E0D7-4664-45B1-BD17-1D2AC84C55C4}" srcId="{8D9CAF81-8DB7-4A9F-9E72-49EDC55D1FA2}" destId="{BC82417A-7797-4565-A12E-4315109A3C87}" srcOrd="0" destOrd="0" parTransId="{028A291E-CBC7-4074-82F2-442854F0BC94}" sibTransId="{9FB881BB-C157-4F70-8C3F-1A2EA8290F71}"/>
    <dgm:cxn modelId="{B1B3840F-D88D-490D-BFF8-A424ADE10FB6}" type="presOf" srcId="{3309686C-F161-449B-95DC-B94396DA36DE}" destId="{64E9B48C-654C-4B91-911E-321F0D7D47D2}" srcOrd="0" destOrd="0" presId="urn:microsoft.com/office/officeart/2005/8/layout/list1"/>
    <dgm:cxn modelId="{8D73DECF-E8CF-4807-A573-CEAF5525A238}" type="presParOf" srcId="{762AF716-00E8-4DDD-9836-EACE6B68B7E7}" destId="{E32C9EF6-871D-439A-808F-F9FEFDC75DAA}" srcOrd="0" destOrd="0" presId="urn:microsoft.com/office/officeart/2005/8/layout/list1"/>
    <dgm:cxn modelId="{8E5A7834-449E-4C7D-9008-4037185FDB42}" type="presParOf" srcId="{E32C9EF6-871D-439A-808F-F9FEFDC75DAA}" destId="{6FF9113B-167A-4C51-9D9C-AA8DF0C51950}" srcOrd="0" destOrd="0" presId="urn:microsoft.com/office/officeart/2005/8/layout/list1"/>
    <dgm:cxn modelId="{87CA7BD3-1CD0-45B6-9490-F5C530B36548}" type="presParOf" srcId="{E32C9EF6-871D-439A-808F-F9FEFDC75DAA}" destId="{50320466-0B46-4196-B978-FA3A5FDB15DA}" srcOrd="1" destOrd="0" presId="urn:microsoft.com/office/officeart/2005/8/layout/list1"/>
    <dgm:cxn modelId="{45CF3CEF-C302-410C-9BA8-8D1D8F9AF77A}" type="presParOf" srcId="{762AF716-00E8-4DDD-9836-EACE6B68B7E7}" destId="{03CE94F4-2CE8-4588-A6AC-95E6BD56C4A1}" srcOrd="1" destOrd="0" presId="urn:microsoft.com/office/officeart/2005/8/layout/list1"/>
    <dgm:cxn modelId="{62C71DD2-0A5D-4F7A-A4FA-41549D7D2973}" type="presParOf" srcId="{762AF716-00E8-4DDD-9836-EACE6B68B7E7}" destId="{35886DE6-D700-40A0-87A1-613C55350613}" srcOrd="2" destOrd="0" presId="urn:microsoft.com/office/officeart/2005/8/layout/list1"/>
    <dgm:cxn modelId="{63761D84-EE88-4D7C-BA22-4681C000E2C5}" type="presParOf" srcId="{762AF716-00E8-4DDD-9836-EACE6B68B7E7}" destId="{BD855FA3-4053-49CD-8C3E-16D2492B594D}" srcOrd="3" destOrd="0" presId="urn:microsoft.com/office/officeart/2005/8/layout/list1"/>
    <dgm:cxn modelId="{0EB1DE13-BA44-4BDF-996B-B1F88E7EDDBA}" type="presParOf" srcId="{762AF716-00E8-4DDD-9836-EACE6B68B7E7}" destId="{53CA1356-5A9B-42B3-893A-E4577DD94709}" srcOrd="4" destOrd="0" presId="urn:microsoft.com/office/officeart/2005/8/layout/list1"/>
    <dgm:cxn modelId="{E6BA6432-5B41-459E-8730-8302FCC31A6E}" type="presParOf" srcId="{53CA1356-5A9B-42B3-893A-E4577DD94709}" destId="{84655CFC-0DEB-4599-9E81-1D5513406DA6}" srcOrd="0" destOrd="0" presId="urn:microsoft.com/office/officeart/2005/8/layout/list1"/>
    <dgm:cxn modelId="{B3F4524A-F7B5-4449-8D77-0A57B330C3F8}" type="presParOf" srcId="{53CA1356-5A9B-42B3-893A-E4577DD94709}" destId="{22F91C95-C5C9-4A80-BAFF-09DB3FF667CC}" srcOrd="1" destOrd="0" presId="urn:microsoft.com/office/officeart/2005/8/layout/list1"/>
    <dgm:cxn modelId="{A21CE167-3041-4871-B44B-A328E05E6ADA}" type="presParOf" srcId="{762AF716-00E8-4DDD-9836-EACE6B68B7E7}" destId="{76143DBF-2A8B-43BF-85C7-CA04EC8D6B57}" srcOrd="5" destOrd="0" presId="urn:microsoft.com/office/officeart/2005/8/layout/list1"/>
    <dgm:cxn modelId="{1F65AC65-1FF1-4EF8-BB4D-1F75660983B8}" type="presParOf" srcId="{762AF716-00E8-4DDD-9836-EACE6B68B7E7}" destId="{64E9B48C-654C-4B91-911E-321F0D7D47D2}" srcOrd="6" destOrd="0" presId="urn:microsoft.com/office/officeart/2005/8/layout/list1"/>
    <dgm:cxn modelId="{775C2226-4530-4A7A-872E-4EF6D6CFBECA}" type="presParOf" srcId="{762AF716-00E8-4DDD-9836-EACE6B68B7E7}" destId="{5C2E3183-69F9-4B6C-BC43-A136749CDDDA}" srcOrd="7" destOrd="0" presId="urn:microsoft.com/office/officeart/2005/8/layout/list1"/>
    <dgm:cxn modelId="{7E253D1B-696D-476F-9DE5-CE274FDF2507}" type="presParOf" srcId="{762AF716-00E8-4DDD-9836-EACE6B68B7E7}" destId="{6F4E4318-2522-45B7-BB6C-C4D124244543}" srcOrd="8" destOrd="0" presId="urn:microsoft.com/office/officeart/2005/8/layout/list1"/>
    <dgm:cxn modelId="{FE1A4426-777D-4EAC-BECC-5F75260E55E7}" type="presParOf" srcId="{6F4E4318-2522-45B7-BB6C-C4D124244543}" destId="{7274C42E-A8F9-4633-B797-59C95ABE485D}" srcOrd="0" destOrd="0" presId="urn:microsoft.com/office/officeart/2005/8/layout/list1"/>
    <dgm:cxn modelId="{5768B510-E9FF-422D-8D79-EA893A5E661A}" type="presParOf" srcId="{6F4E4318-2522-45B7-BB6C-C4D124244543}" destId="{18514AB2-BA8F-48F8-9428-E53228DAFAFF}" srcOrd="1" destOrd="0" presId="urn:microsoft.com/office/officeart/2005/8/layout/list1"/>
    <dgm:cxn modelId="{9526BCF3-E546-4A4E-9408-69833882C604}" type="presParOf" srcId="{762AF716-00E8-4DDD-9836-EACE6B68B7E7}" destId="{10446F9B-6C58-443E-91BB-25A454E992CA}" srcOrd="9" destOrd="0" presId="urn:microsoft.com/office/officeart/2005/8/layout/list1"/>
    <dgm:cxn modelId="{56EDE775-34F7-4480-90C5-8E53F201263B}" type="presParOf" srcId="{762AF716-00E8-4DDD-9836-EACE6B68B7E7}" destId="{322BF3D4-5DB1-477F-BE48-25409AEE923A}"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886DE6-D700-40A0-87A1-613C55350613}">
      <dsp:nvSpPr>
        <dsp:cNvPr id="0" name=""/>
        <dsp:cNvSpPr/>
      </dsp:nvSpPr>
      <dsp:spPr>
        <a:xfrm>
          <a:off x="0" y="410564"/>
          <a:ext cx="9816011" cy="893025"/>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1832" tIns="437388" rIns="761832" bIns="149352" numCol="1" spcCol="1270" anchor="t" anchorCtr="0">
          <a:noAutofit/>
        </a:bodyPr>
        <a:lstStyle/>
        <a:p>
          <a:pPr marL="228600" lvl="1" indent="-228600" algn="l" defTabSz="933450">
            <a:lnSpc>
              <a:spcPct val="90000"/>
            </a:lnSpc>
            <a:spcBef>
              <a:spcPct val="0"/>
            </a:spcBef>
            <a:spcAft>
              <a:spcPct val="15000"/>
            </a:spcAft>
            <a:buChar char="••"/>
          </a:pPr>
          <a:r>
            <a:rPr lang="tr-TR" sz="2100" kern="1200" dirty="0" smtClean="0"/>
            <a:t>30 Dakika</a:t>
          </a:r>
          <a:endParaRPr lang="tr-TR" sz="2100" kern="1200" dirty="0"/>
        </a:p>
      </dsp:txBody>
      <dsp:txXfrm>
        <a:off x="0" y="410564"/>
        <a:ext cx="9816011" cy="893025"/>
      </dsp:txXfrm>
    </dsp:sp>
    <dsp:sp modelId="{50320466-0B46-4196-B978-FA3A5FDB15DA}">
      <dsp:nvSpPr>
        <dsp:cNvPr id="0" name=""/>
        <dsp:cNvSpPr/>
      </dsp:nvSpPr>
      <dsp:spPr>
        <a:xfrm>
          <a:off x="490800" y="100604"/>
          <a:ext cx="6871207" cy="6199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9715" tIns="0" rIns="259715" bIns="0" numCol="1" spcCol="1270" anchor="ctr" anchorCtr="0">
          <a:noAutofit/>
        </a:bodyPr>
        <a:lstStyle/>
        <a:p>
          <a:pPr lvl="0" algn="l" defTabSz="933450">
            <a:lnSpc>
              <a:spcPct val="90000"/>
            </a:lnSpc>
            <a:spcBef>
              <a:spcPct val="0"/>
            </a:spcBef>
            <a:spcAft>
              <a:spcPct val="35000"/>
            </a:spcAft>
          </a:pPr>
          <a:r>
            <a:rPr lang="tr-TR" sz="2100" kern="1200" dirty="0" smtClean="0"/>
            <a:t>MERKEZ İÇ DEĞERLENDİRME RAPORU HAKKINDA SUNUM</a:t>
          </a:r>
          <a:endParaRPr lang="tr-TR" sz="2100" kern="1200" dirty="0"/>
        </a:p>
      </dsp:txBody>
      <dsp:txXfrm>
        <a:off x="521062" y="130866"/>
        <a:ext cx="6810683" cy="559396"/>
      </dsp:txXfrm>
    </dsp:sp>
    <dsp:sp modelId="{64E9B48C-654C-4B91-911E-321F0D7D47D2}">
      <dsp:nvSpPr>
        <dsp:cNvPr id="0" name=""/>
        <dsp:cNvSpPr/>
      </dsp:nvSpPr>
      <dsp:spPr>
        <a:xfrm>
          <a:off x="0" y="1726949"/>
          <a:ext cx="9816011" cy="893025"/>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1832" tIns="437388" rIns="761832" bIns="149352" numCol="1" spcCol="1270" anchor="t" anchorCtr="0">
          <a:noAutofit/>
        </a:bodyPr>
        <a:lstStyle/>
        <a:p>
          <a:pPr marL="228600" lvl="1" indent="-228600" algn="l" defTabSz="933450">
            <a:lnSpc>
              <a:spcPct val="90000"/>
            </a:lnSpc>
            <a:spcBef>
              <a:spcPct val="0"/>
            </a:spcBef>
            <a:spcAft>
              <a:spcPct val="15000"/>
            </a:spcAft>
            <a:buChar char="••"/>
          </a:pPr>
          <a:r>
            <a:rPr lang="tr-TR" sz="2100" kern="1200" dirty="0" smtClean="0"/>
            <a:t>30 dakika</a:t>
          </a:r>
          <a:endParaRPr lang="tr-TR" sz="2100" kern="1200" dirty="0"/>
        </a:p>
      </dsp:txBody>
      <dsp:txXfrm>
        <a:off x="0" y="1726949"/>
        <a:ext cx="9816011" cy="893025"/>
      </dsp:txXfrm>
    </dsp:sp>
    <dsp:sp modelId="{22F91C95-C5C9-4A80-BAFF-09DB3FF667CC}">
      <dsp:nvSpPr>
        <dsp:cNvPr id="0" name=""/>
        <dsp:cNvSpPr/>
      </dsp:nvSpPr>
      <dsp:spPr>
        <a:xfrm>
          <a:off x="490800" y="1416989"/>
          <a:ext cx="6871207" cy="61992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9715" tIns="0" rIns="259715" bIns="0" numCol="1" spcCol="1270" anchor="ctr" anchorCtr="0">
          <a:noAutofit/>
        </a:bodyPr>
        <a:lstStyle/>
        <a:p>
          <a:pPr lvl="0" algn="l" defTabSz="933450">
            <a:lnSpc>
              <a:spcPct val="90000"/>
            </a:lnSpc>
            <a:spcBef>
              <a:spcPct val="0"/>
            </a:spcBef>
            <a:spcAft>
              <a:spcPct val="35000"/>
            </a:spcAft>
          </a:pPr>
          <a:r>
            <a:rPr lang="tr-TR" sz="2100" kern="1200" dirty="0" smtClean="0"/>
            <a:t>TAKIM TARTIŞMA MASALARI</a:t>
          </a:r>
          <a:endParaRPr lang="tr-TR" sz="2100" kern="1200" dirty="0"/>
        </a:p>
      </dsp:txBody>
      <dsp:txXfrm>
        <a:off x="521062" y="1447251"/>
        <a:ext cx="6810683" cy="559396"/>
      </dsp:txXfrm>
    </dsp:sp>
    <dsp:sp modelId="{322BF3D4-5DB1-477F-BE48-25409AEE923A}">
      <dsp:nvSpPr>
        <dsp:cNvPr id="0" name=""/>
        <dsp:cNvSpPr/>
      </dsp:nvSpPr>
      <dsp:spPr>
        <a:xfrm>
          <a:off x="0" y="3043334"/>
          <a:ext cx="9816011" cy="893025"/>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1832" tIns="437388" rIns="761832" bIns="149352" numCol="1" spcCol="1270" anchor="t" anchorCtr="0">
          <a:noAutofit/>
        </a:bodyPr>
        <a:lstStyle/>
        <a:p>
          <a:pPr marL="228600" lvl="1" indent="-228600" algn="l" defTabSz="933450">
            <a:lnSpc>
              <a:spcPct val="90000"/>
            </a:lnSpc>
            <a:spcBef>
              <a:spcPct val="0"/>
            </a:spcBef>
            <a:spcAft>
              <a:spcPct val="15000"/>
            </a:spcAft>
            <a:buChar char="••"/>
          </a:pPr>
          <a:r>
            <a:rPr lang="tr-TR" sz="2100" kern="1200" dirty="0" smtClean="0"/>
            <a:t>30 dakika</a:t>
          </a:r>
          <a:endParaRPr lang="tr-TR" sz="2100" kern="1200" dirty="0"/>
        </a:p>
      </dsp:txBody>
      <dsp:txXfrm>
        <a:off x="0" y="3043334"/>
        <a:ext cx="9816011" cy="893025"/>
      </dsp:txXfrm>
    </dsp:sp>
    <dsp:sp modelId="{18514AB2-BA8F-48F8-9428-E53228DAFAFF}">
      <dsp:nvSpPr>
        <dsp:cNvPr id="0" name=""/>
        <dsp:cNvSpPr/>
      </dsp:nvSpPr>
      <dsp:spPr>
        <a:xfrm>
          <a:off x="490800" y="2733374"/>
          <a:ext cx="6871207" cy="61992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9715" tIns="0" rIns="259715" bIns="0" numCol="1" spcCol="1270" anchor="ctr" anchorCtr="0">
          <a:noAutofit/>
        </a:bodyPr>
        <a:lstStyle/>
        <a:p>
          <a:pPr lvl="0" algn="l" defTabSz="933450">
            <a:lnSpc>
              <a:spcPct val="90000"/>
            </a:lnSpc>
            <a:spcBef>
              <a:spcPct val="0"/>
            </a:spcBef>
            <a:spcAft>
              <a:spcPct val="35000"/>
            </a:spcAft>
          </a:pPr>
          <a:r>
            <a:rPr lang="tr-TR" sz="2100" kern="1200" dirty="0" smtClean="0"/>
            <a:t>TAKIM SÖZCÜLERİNİN SUNUMU</a:t>
          </a:r>
          <a:endParaRPr lang="tr-TR" sz="2100" kern="1200" dirty="0"/>
        </a:p>
      </dsp:txBody>
      <dsp:txXfrm>
        <a:off x="521062" y="2763636"/>
        <a:ext cx="6810683" cy="5593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01CE8B-809F-4D00-A722-BC3B9ECA44F6}">
      <dsp:nvSpPr>
        <dsp:cNvPr id="0" name=""/>
        <dsp:cNvSpPr/>
      </dsp:nvSpPr>
      <dsp:spPr>
        <a:xfrm>
          <a:off x="2195056" y="477508"/>
          <a:ext cx="4551680" cy="4551680"/>
        </a:xfrm>
        <a:prstGeom prst="pie">
          <a:avLst>
            <a:gd name="adj1" fmla="val 16200000"/>
            <a:gd name="adj2" fmla="val 540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2266950">
            <a:lnSpc>
              <a:spcPct val="90000"/>
            </a:lnSpc>
            <a:spcBef>
              <a:spcPct val="0"/>
            </a:spcBef>
            <a:spcAft>
              <a:spcPct val="35000"/>
            </a:spcAft>
          </a:pPr>
          <a:r>
            <a:rPr lang="tr-TR" sz="5100" kern="1200" dirty="0" smtClean="0"/>
            <a:t>BGBR</a:t>
          </a:r>
          <a:endParaRPr lang="tr-TR" sz="5100" kern="1200" dirty="0"/>
        </a:p>
      </dsp:txBody>
      <dsp:txXfrm>
        <a:off x="4470896" y="1154841"/>
        <a:ext cx="1598506" cy="3197013"/>
      </dsp:txXfrm>
    </dsp:sp>
    <dsp:sp modelId="{0C9CAFC6-4F03-4D69-971F-18D04533E323}">
      <dsp:nvSpPr>
        <dsp:cNvPr id="0" name=""/>
        <dsp:cNvSpPr/>
      </dsp:nvSpPr>
      <dsp:spPr>
        <a:xfrm>
          <a:off x="1733973" y="433493"/>
          <a:ext cx="4551680" cy="4551680"/>
        </a:xfrm>
        <a:prstGeom prst="pie">
          <a:avLst>
            <a:gd name="adj1" fmla="val 5400000"/>
            <a:gd name="adj2" fmla="val 162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2266950">
            <a:lnSpc>
              <a:spcPct val="90000"/>
            </a:lnSpc>
            <a:spcBef>
              <a:spcPct val="0"/>
            </a:spcBef>
            <a:spcAft>
              <a:spcPct val="35000"/>
            </a:spcAft>
          </a:pPr>
          <a:r>
            <a:rPr lang="tr-TR" sz="5100" kern="1200" dirty="0" smtClean="0"/>
            <a:t>BİDR</a:t>
          </a:r>
          <a:endParaRPr lang="tr-TR" sz="5100" kern="1200" dirty="0"/>
        </a:p>
      </dsp:txBody>
      <dsp:txXfrm>
        <a:off x="2384213" y="1110826"/>
        <a:ext cx="1598506" cy="31970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CADAC9-E190-4954-BEFA-E9EB3A3E5AEB}">
      <dsp:nvSpPr>
        <dsp:cNvPr id="0" name=""/>
        <dsp:cNvSpPr/>
      </dsp:nvSpPr>
      <dsp:spPr>
        <a:xfrm>
          <a:off x="1183502" y="221916"/>
          <a:ext cx="2048147" cy="2048458"/>
        </a:xfrm>
        <a:prstGeom prst="circularArrow">
          <a:avLst>
            <a:gd name="adj1" fmla="val 10980"/>
            <a:gd name="adj2" fmla="val 1142322"/>
            <a:gd name="adj3" fmla="val 4500000"/>
            <a:gd name="adj4" fmla="val 10800000"/>
            <a:gd name="adj5" fmla="val 125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3614C4-EB4F-43D9-B95D-FE5595A177CC}">
      <dsp:nvSpPr>
        <dsp:cNvPr id="0" name=""/>
        <dsp:cNvSpPr/>
      </dsp:nvSpPr>
      <dsp:spPr>
        <a:xfrm>
          <a:off x="1636210" y="961471"/>
          <a:ext cx="1138116" cy="568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dirty="0" smtClean="0"/>
            <a:t>Yönetim</a:t>
          </a:r>
          <a:endParaRPr lang="tr-TR" sz="1900" kern="1200" dirty="0"/>
        </a:p>
      </dsp:txBody>
      <dsp:txXfrm>
        <a:off x="1636210" y="961471"/>
        <a:ext cx="1138116" cy="568921"/>
      </dsp:txXfrm>
    </dsp:sp>
    <dsp:sp modelId="{1C41B975-5AC6-4FEA-8321-B78250C6BF6E}">
      <dsp:nvSpPr>
        <dsp:cNvPr id="0" name=""/>
        <dsp:cNvSpPr/>
      </dsp:nvSpPr>
      <dsp:spPr>
        <a:xfrm>
          <a:off x="614636" y="1398907"/>
          <a:ext cx="2048147" cy="2048458"/>
        </a:xfrm>
        <a:prstGeom prst="leftCircularArrow">
          <a:avLst>
            <a:gd name="adj1" fmla="val 10980"/>
            <a:gd name="adj2" fmla="val 1142322"/>
            <a:gd name="adj3" fmla="val 6300000"/>
            <a:gd name="adj4" fmla="val 18900000"/>
            <a:gd name="adj5" fmla="val 125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F5BD59-FE0D-420A-BE41-C5A7E26D92D3}">
      <dsp:nvSpPr>
        <dsp:cNvPr id="0" name=""/>
        <dsp:cNvSpPr/>
      </dsp:nvSpPr>
      <dsp:spPr>
        <a:xfrm>
          <a:off x="1042775" y="2145271"/>
          <a:ext cx="1191869" cy="568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dirty="0" smtClean="0"/>
            <a:t>Yönetim Kurulu</a:t>
          </a:r>
          <a:endParaRPr lang="tr-TR" sz="1900" kern="1200" dirty="0"/>
        </a:p>
      </dsp:txBody>
      <dsp:txXfrm>
        <a:off x="1042775" y="2145271"/>
        <a:ext cx="1191869" cy="568921"/>
      </dsp:txXfrm>
    </dsp:sp>
    <dsp:sp modelId="{137F0D7D-AAA9-42C7-BC8C-4FE461A0F65E}">
      <dsp:nvSpPr>
        <dsp:cNvPr id="0" name=""/>
        <dsp:cNvSpPr/>
      </dsp:nvSpPr>
      <dsp:spPr>
        <a:xfrm>
          <a:off x="1329276" y="2716746"/>
          <a:ext cx="1759675" cy="1760381"/>
        </a:xfrm>
        <a:prstGeom prst="blockArc">
          <a:avLst>
            <a:gd name="adj1" fmla="val 13500000"/>
            <a:gd name="adj2" fmla="val 10800000"/>
            <a:gd name="adj3" fmla="val 12740"/>
          </a:avLst>
        </a:prstGeom>
        <a:blipFill rotWithShape="0">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6FC367-3824-4775-A4C7-5B9146938FF0}">
      <dsp:nvSpPr>
        <dsp:cNvPr id="0" name=""/>
        <dsp:cNvSpPr/>
      </dsp:nvSpPr>
      <dsp:spPr>
        <a:xfrm>
          <a:off x="1638902" y="3330773"/>
          <a:ext cx="1138116" cy="568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dirty="0" smtClean="0"/>
            <a:t>Çıkış Toplantısı</a:t>
          </a:r>
          <a:endParaRPr lang="tr-TR" sz="1900" kern="1200" dirty="0"/>
        </a:p>
      </dsp:txBody>
      <dsp:txXfrm>
        <a:off x="1638902" y="3330773"/>
        <a:ext cx="1138116" cy="56892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37EFDB-03F9-4A48-B32A-C11935941321}">
      <dsp:nvSpPr>
        <dsp:cNvPr id="0" name=""/>
        <dsp:cNvSpPr/>
      </dsp:nvSpPr>
      <dsp:spPr>
        <a:xfrm>
          <a:off x="1483155" y="279026"/>
          <a:ext cx="3786069" cy="3786069"/>
        </a:xfrm>
        <a:prstGeom prst="pie">
          <a:avLst>
            <a:gd name="adj1" fmla="val 16200000"/>
            <a:gd name="adj2" fmla="val 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kern="1200" dirty="0" smtClean="0"/>
            <a:t>FAALİYETLER</a:t>
          </a:r>
          <a:endParaRPr lang="tr-TR" sz="1600" kern="1200" dirty="0"/>
        </a:p>
      </dsp:txBody>
      <dsp:txXfrm>
        <a:off x="3492927" y="1063734"/>
        <a:ext cx="1397239" cy="1036661"/>
      </dsp:txXfrm>
    </dsp:sp>
    <dsp:sp modelId="{032A35A7-D93B-4278-828D-0CDAED426B2A}">
      <dsp:nvSpPr>
        <dsp:cNvPr id="0" name=""/>
        <dsp:cNvSpPr/>
      </dsp:nvSpPr>
      <dsp:spPr>
        <a:xfrm>
          <a:off x="1483155" y="406129"/>
          <a:ext cx="3786069" cy="3786069"/>
        </a:xfrm>
        <a:prstGeom prst="pie">
          <a:avLst>
            <a:gd name="adj1" fmla="val 0"/>
            <a:gd name="adj2" fmla="val 54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kern="1200" dirty="0" smtClean="0"/>
            <a:t>KALİTE GÜVENCE SİSTEMİ</a:t>
          </a:r>
          <a:endParaRPr lang="tr-TR" sz="1600" kern="1200" dirty="0"/>
        </a:p>
      </dsp:txBody>
      <dsp:txXfrm>
        <a:off x="3492927" y="2370829"/>
        <a:ext cx="1397239" cy="1036661"/>
      </dsp:txXfrm>
    </dsp:sp>
    <dsp:sp modelId="{A368309F-390E-4A28-94C4-05B544C944CE}">
      <dsp:nvSpPr>
        <dsp:cNvPr id="0" name=""/>
        <dsp:cNvSpPr/>
      </dsp:nvSpPr>
      <dsp:spPr>
        <a:xfrm>
          <a:off x="1356051" y="406129"/>
          <a:ext cx="3786069" cy="3786069"/>
        </a:xfrm>
        <a:prstGeom prst="pie">
          <a:avLst>
            <a:gd name="adj1" fmla="val 5400000"/>
            <a:gd name="adj2" fmla="val 1080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r" defTabSz="711200">
            <a:lnSpc>
              <a:spcPct val="90000"/>
            </a:lnSpc>
            <a:spcBef>
              <a:spcPct val="0"/>
            </a:spcBef>
            <a:spcAft>
              <a:spcPct val="35000"/>
            </a:spcAft>
          </a:pPr>
          <a:r>
            <a:rPr lang="tr-TR" sz="1600" kern="1200" dirty="0" smtClean="0"/>
            <a:t>BGBR İYİLEŞTİRMELER</a:t>
          </a:r>
          <a:endParaRPr lang="tr-TR" sz="1600" kern="1200" dirty="0"/>
        </a:p>
      </dsp:txBody>
      <dsp:txXfrm>
        <a:off x="1735109" y="2370829"/>
        <a:ext cx="1397239" cy="1036661"/>
      </dsp:txXfrm>
    </dsp:sp>
    <dsp:sp modelId="{9B0DD828-C0E7-4AFE-8334-4D04E6A194A9}">
      <dsp:nvSpPr>
        <dsp:cNvPr id="0" name=""/>
        <dsp:cNvSpPr/>
      </dsp:nvSpPr>
      <dsp:spPr>
        <a:xfrm>
          <a:off x="1356051" y="279026"/>
          <a:ext cx="3786069" cy="3786069"/>
        </a:xfrm>
        <a:prstGeom prst="pie">
          <a:avLst>
            <a:gd name="adj1" fmla="val 10800000"/>
            <a:gd name="adj2" fmla="val 1620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kern="1200" dirty="0" smtClean="0"/>
            <a:t>STRATEJİK AMAÇLAR</a:t>
          </a:r>
          <a:endParaRPr lang="tr-TR" sz="1600" kern="1200" dirty="0"/>
        </a:p>
      </dsp:txBody>
      <dsp:txXfrm>
        <a:off x="1735109" y="1063734"/>
        <a:ext cx="1397239" cy="1036661"/>
      </dsp:txXfrm>
    </dsp:sp>
    <dsp:sp modelId="{586DE6FE-9530-4128-8E72-42E5D650331D}">
      <dsp:nvSpPr>
        <dsp:cNvPr id="0" name=""/>
        <dsp:cNvSpPr/>
      </dsp:nvSpPr>
      <dsp:spPr>
        <a:xfrm>
          <a:off x="1248779" y="44650"/>
          <a:ext cx="4254820" cy="4254820"/>
        </a:xfrm>
        <a:prstGeom prst="circularArrow">
          <a:avLst>
            <a:gd name="adj1" fmla="val 5085"/>
            <a:gd name="adj2" fmla="val 327528"/>
            <a:gd name="adj3" fmla="val 21272472"/>
            <a:gd name="adj4" fmla="val 16200000"/>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1D13E01-78E0-40CE-8DF6-20C67C3DFA04}">
      <dsp:nvSpPr>
        <dsp:cNvPr id="0" name=""/>
        <dsp:cNvSpPr/>
      </dsp:nvSpPr>
      <dsp:spPr>
        <a:xfrm>
          <a:off x="1248779" y="171754"/>
          <a:ext cx="4254820" cy="4254820"/>
        </a:xfrm>
        <a:prstGeom prst="circularArrow">
          <a:avLst>
            <a:gd name="adj1" fmla="val 5085"/>
            <a:gd name="adj2" fmla="val 327528"/>
            <a:gd name="adj3" fmla="val 5072472"/>
            <a:gd name="adj4" fmla="val 0"/>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A183C84-E62C-48AE-BE4A-26DA844ABC60}">
      <dsp:nvSpPr>
        <dsp:cNvPr id="0" name=""/>
        <dsp:cNvSpPr/>
      </dsp:nvSpPr>
      <dsp:spPr>
        <a:xfrm>
          <a:off x="1121675" y="171754"/>
          <a:ext cx="4254820" cy="4254820"/>
        </a:xfrm>
        <a:prstGeom prst="circularArrow">
          <a:avLst>
            <a:gd name="adj1" fmla="val 5085"/>
            <a:gd name="adj2" fmla="val 327528"/>
            <a:gd name="adj3" fmla="val 10472472"/>
            <a:gd name="adj4" fmla="val 5400000"/>
            <a:gd name="adj5" fmla="val 593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3498892-4018-4971-B680-A0BC42F2CA70}">
      <dsp:nvSpPr>
        <dsp:cNvPr id="0" name=""/>
        <dsp:cNvSpPr/>
      </dsp:nvSpPr>
      <dsp:spPr>
        <a:xfrm>
          <a:off x="1121675" y="44650"/>
          <a:ext cx="4254820" cy="4254820"/>
        </a:xfrm>
        <a:prstGeom prst="circularArrow">
          <a:avLst>
            <a:gd name="adj1" fmla="val 5085"/>
            <a:gd name="adj2" fmla="val 327528"/>
            <a:gd name="adj3" fmla="val 15872472"/>
            <a:gd name="adj4" fmla="val 10800000"/>
            <a:gd name="adj5" fmla="val 593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886DE6-D700-40A0-87A1-613C55350613}">
      <dsp:nvSpPr>
        <dsp:cNvPr id="0" name=""/>
        <dsp:cNvSpPr/>
      </dsp:nvSpPr>
      <dsp:spPr>
        <a:xfrm>
          <a:off x="0" y="294374"/>
          <a:ext cx="9816011" cy="807975"/>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1832" tIns="395732" rIns="761832" bIns="135128" numCol="1" spcCol="1270" anchor="t" anchorCtr="0">
          <a:noAutofit/>
        </a:bodyPr>
        <a:lstStyle/>
        <a:p>
          <a:pPr marL="171450" lvl="1" indent="-171450" algn="l" defTabSz="844550">
            <a:lnSpc>
              <a:spcPct val="90000"/>
            </a:lnSpc>
            <a:spcBef>
              <a:spcPct val="0"/>
            </a:spcBef>
            <a:spcAft>
              <a:spcPct val="15000"/>
            </a:spcAft>
            <a:buChar char="••"/>
          </a:pPr>
          <a:r>
            <a:rPr lang="tr-TR" sz="1900" kern="1200" dirty="0" smtClean="0"/>
            <a:t>https://toros.edu.tr/sayfalar/toros-universitesi-yonetmelikler</a:t>
          </a:r>
          <a:endParaRPr lang="tr-TR" sz="1900" kern="1200" dirty="0"/>
        </a:p>
      </dsp:txBody>
      <dsp:txXfrm>
        <a:off x="0" y="294374"/>
        <a:ext cx="9816011" cy="807975"/>
      </dsp:txXfrm>
    </dsp:sp>
    <dsp:sp modelId="{50320466-0B46-4196-B978-FA3A5FDB15DA}">
      <dsp:nvSpPr>
        <dsp:cNvPr id="0" name=""/>
        <dsp:cNvSpPr/>
      </dsp:nvSpPr>
      <dsp:spPr>
        <a:xfrm>
          <a:off x="490800" y="13934"/>
          <a:ext cx="6871207" cy="5608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9715" tIns="0" rIns="259715" bIns="0" numCol="1" spcCol="1270" anchor="ctr" anchorCtr="0">
          <a:noAutofit/>
        </a:bodyPr>
        <a:lstStyle/>
        <a:p>
          <a:pPr lvl="0" algn="l" defTabSz="844550">
            <a:lnSpc>
              <a:spcPct val="90000"/>
            </a:lnSpc>
            <a:spcBef>
              <a:spcPct val="0"/>
            </a:spcBef>
            <a:spcAft>
              <a:spcPct val="35000"/>
            </a:spcAft>
          </a:pPr>
          <a:r>
            <a:rPr lang="tr-TR" sz="1900" kern="1200" dirty="0" smtClean="0"/>
            <a:t>MERKEZ YÖNETMELİKLERİ </a:t>
          </a:r>
          <a:endParaRPr lang="tr-TR" sz="1900" kern="1200" dirty="0"/>
        </a:p>
      </dsp:txBody>
      <dsp:txXfrm>
        <a:off x="518180" y="41314"/>
        <a:ext cx="6816447" cy="506120"/>
      </dsp:txXfrm>
    </dsp:sp>
    <dsp:sp modelId="{64E9B48C-654C-4B91-911E-321F0D7D47D2}">
      <dsp:nvSpPr>
        <dsp:cNvPr id="0" name=""/>
        <dsp:cNvSpPr/>
      </dsp:nvSpPr>
      <dsp:spPr>
        <a:xfrm>
          <a:off x="0" y="1497798"/>
          <a:ext cx="9816011" cy="10773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1832" tIns="395732" rIns="761832" bIns="135128" numCol="1" spcCol="1270" anchor="t" anchorCtr="0">
          <a:noAutofit/>
        </a:bodyPr>
        <a:lstStyle/>
        <a:p>
          <a:pPr marL="171450" lvl="1" indent="-171450" algn="l" defTabSz="844550">
            <a:lnSpc>
              <a:spcPct val="90000"/>
            </a:lnSpc>
            <a:spcBef>
              <a:spcPct val="0"/>
            </a:spcBef>
            <a:spcAft>
              <a:spcPct val="15000"/>
            </a:spcAft>
            <a:buChar char="••"/>
          </a:pPr>
          <a:r>
            <a:rPr lang="tr-TR" sz="1900" kern="1200" dirty="0" smtClean="0"/>
            <a:t>https://toros.edu.tr/sayfalar/kalite-koordinatorlugu-akademik-birim-ic-degerlendirme-raporlari</a:t>
          </a:r>
          <a:endParaRPr lang="tr-TR" sz="1900" kern="1200" dirty="0"/>
        </a:p>
      </dsp:txBody>
      <dsp:txXfrm>
        <a:off x="0" y="1497798"/>
        <a:ext cx="9816011" cy="1077300"/>
      </dsp:txXfrm>
    </dsp:sp>
    <dsp:sp modelId="{22F91C95-C5C9-4A80-BAFF-09DB3FF667CC}">
      <dsp:nvSpPr>
        <dsp:cNvPr id="0" name=""/>
        <dsp:cNvSpPr/>
      </dsp:nvSpPr>
      <dsp:spPr>
        <a:xfrm>
          <a:off x="490800" y="1204949"/>
          <a:ext cx="6871207" cy="56088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9715" tIns="0" rIns="259715" bIns="0" numCol="1" spcCol="1270" anchor="ctr" anchorCtr="0">
          <a:noAutofit/>
        </a:bodyPr>
        <a:lstStyle/>
        <a:p>
          <a:pPr lvl="0" algn="l" defTabSz="844550">
            <a:lnSpc>
              <a:spcPct val="90000"/>
            </a:lnSpc>
            <a:spcBef>
              <a:spcPct val="0"/>
            </a:spcBef>
            <a:spcAft>
              <a:spcPct val="35000"/>
            </a:spcAft>
          </a:pPr>
          <a:r>
            <a:rPr lang="tr-TR" sz="1900" kern="1200" dirty="0" smtClean="0"/>
            <a:t>MERKEZ BİRİM GERİBİLDİRİM RAPORU, BGBR  </a:t>
          </a:r>
          <a:endParaRPr lang="tr-TR" sz="1900" kern="1200" dirty="0"/>
        </a:p>
      </dsp:txBody>
      <dsp:txXfrm>
        <a:off x="518180" y="1232329"/>
        <a:ext cx="6816447" cy="506120"/>
      </dsp:txXfrm>
    </dsp:sp>
    <dsp:sp modelId="{322BF3D4-5DB1-477F-BE48-25409AEE923A}">
      <dsp:nvSpPr>
        <dsp:cNvPr id="0" name=""/>
        <dsp:cNvSpPr/>
      </dsp:nvSpPr>
      <dsp:spPr>
        <a:xfrm>
          <a:off x="0" y="2945729"/>
          <a:ext cx="9816011" cy="107730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1832" tIns="395732" rIns="761832" bIns="135128" numCol="1" spcCol="1270" anchor="t" anchorCtr="0">
          <a:noAutofit/>
        </a:bodyPr>
        <a:lstStyle/>
        <a:p>
          <a:pPr marL="171450" lvl="1" indent="-171450" algn="l" defTabSz="844550">
            <a:lnSpc>
              <a:spcPct val="90000"/>
            </a:lnSpc>
            <a:spcBef>
              <a:spcPct val="0"/>
            </a:spcBef>
            <a:spcAft>
              <a:spcPct val="15000"/>
            </a:spcAft>
            <a:buChar char="••"/>
          </a:pPr>
          <a:r>
            <a:rPr lang="tr-TR" sz="1900" kern="1200" dirty="0" smtClean="0"/>
            <a:t>https://toros.edu.tr/sayfalar/kalite-koordinatorlugu-akademik-birim-ic-degerlendirme-raporlari</a:t>
          </a:r>
          <a:endParaRPr lang="tr-TR" sz="1900" kern="1200" dirty="0"/>
        </a:p>
      </dsp:txBody>
      <dsp:txXfrm>
        <a:off x="0" y="2945729"/>
        <a:ext cx="9816011" cy="1077300"/>
      </dsp:txXfrm>
    </dsp:sp>
    <dsp:sp modelId="{18514AB2-BA8F-48F8-9428-E53228DAFAFF}">
      <dsp:nvSpPr>
        <dsp:cNvPr id="0" name=""/>
        <dsp:cNvSpPr/>
      </dsp:nvSpPr>
      <dsp:spPr>
        <a:xfrm>
          <a:off x="490800" y="2665289"/>
          <a:ext cx="6871207" cy="56088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9715" tIns="0" rIns="259715" bIns="0" numCol="1" spcCol="1270" anchor="ctr" anchorCtr="0">
          <a:noAutofit/>
        </a:bodyPr>
        <a:lstStyle/>
        <a:p>
          <a:pPr lvl="0" algn="l" defTabSz="844550">
            <a:lnSpc>
              <a:spcPct val="90000"/>
            </a:lnSpc>
            <a:spcBef>
              <a:spcPct val="0"/>
            </a:spcBef>
            <a:spcAft>
              <a:spcPct val="35000"/>
            </a:spcAft>
          </a:pPr>
          <a:r>
            <a:rPr lang="tr-TR" sz="1900" kern="1200" dirty="0" smtClean="0"/>
            <a:t>MERKEZ BİRİM İÇ DEĞERLENDİRME RAPORU, BİDR</a:t>
          </a:r>
          <a:endParaRPr lang="tr-TR" sz="1900" kern="1200" dirty="0"/>
        </a:p>
      </dsp:txBody>
      <dsp:txXfrm>
        <a:off x="518180" y="2692669"/>
        <a:ext cx="6816447"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3.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AC4E457E-6805-449A-9BA1-7A2389E6E482}" type="datetimeFigureOut">
              <a:rPr lang="tr-TR" smtClean="0"/>
              <a:t>3.04.2023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5FB6DF9-56ED-469E-A184-6CE54467DFFD}" type="slidenum">
              <a:rPr lang="tr-TR" smtClean="0"/>
              <a:t>‹#›</a:t>
            </a:fld>
            <a:endParaRPr lang="tr-TR"/>
          </a:p>
        </p:txBody>
      </p:sp>
    </p:spTree>
    <p:extLst>
      <p:ext uri="{BB962C8B-B14F-4D97-AF65-F5344CB8AC3E}">
        <p14:creationId xmlns:p14="http://schemas.microsoft.com/office/powerpoint/2010/main" val="344896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C4E457E-6805-449A-9BA1-7A2389E6E482}" type="datetimeFigureOut">
              <a:rPr lang="tr-TR" smtClean="0"/>
              <a:t>3.04.2023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5FB6DF9-56ED-469E-A184-6CE54467DFFD}" type="slidenum">
              <a:rPr lang="tr-TR" smtClean="0"/>
              <a:t>‹#›</a:t>
            </a:fld>
            <a:endParaRPr lang="tr-TR"/>
          </a:p>
        </p:txBody>
      </p:sp>
    </p:spTree>
    <p:extLst>
      <p:ext uri="{BB962C8B-B14F-4D97-AF65-F5344CB8AC3E}">
        <p14:creationId xmlns:p14="http://schemas.microsoft.com/office/powerpoint/2010/main" val="870271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C4E457E-6805-449A-9BA1-7A2389E6E482}" type="datetimeFigureOut">
              <a:rPr lang="tr-TR" smtClean="0"/>
              <a:t>3.04.2023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5FB6DF9-56ED-469E-A184-6CE54467DFFD}" type="slidenum">
              <a:rPr lang="tr-TR" smtClean="0"/>
              <a:t>‹#›</a:t>
            </a:fld>
            <a:endParaRPr lang="tr-TR"/>
          </a:p>
        </p:txBody>
      </p:sp>
    </p:spTree>
    <p:extLst>
      <p:ext uri="{BB962C8B-B14F-4D97-AF65-F5344CB8AC3E}">
        <p14:creationId xmlns:p14="http://schemas.microsoft.com/office/powerpoint/2010/main" val="2294797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C4E457E-6805-449A-9BA1-7A2389E6E482}" type="datetimeFigureOut">
              <a:rPr lang="tr-TR" smtClean="0"/>
              <a:t>3.04.2023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5FB6DF9-56ED-469E-A184-6CE54467DFFD}" type="slidenum">
              <a:rPr lang="tr-TR" smtClean="0"/>
              <a:t>‹#›</a:t>
            </a:fld>
            <a:endParaRPr lang="tr-TR"/>
          </a:p>
        </p:txBody>
      </p:sp>
    </p:spTree>
    <p:extLst>
      <p:ext uri="{BB962C8B-B14F-4D97-AF65-F5344CB8AC3E}">
        <p14:creationId xmlns:p14="http://schemas.microsoft.com/office/powerpoint/2010/main" val="3833129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AC4E457E-6805-449A-9BA1-7A2389E6E482}" type="datetimeFigureOut">
              <a:rPr lang="tr-TR" smtClean="0"/>
              <a:t>3.04.2023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5FB6DF9-56ED-469E-A184-6CE54467DFFD}" type="slidenum">
              <a:rPr lang="tr-TR" smtClean="0"/>
              <a:t>‹#›</a:t>
            </a:fld>
            <a:endParaRPr lang="tr-TR"/>
          </a:p>
        </p:txBody>
      </p:sp>
    </p:spTree>
    <p:extLst>
      <p:ext uri="{BB962C8B-B14F-4D97-AF65-F5344CB8AC3E}">
        <p14:creationId xmlns:p14="http://schemas.microsoft.com/office/powerpoint/2010/main" val="4126889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C4E457E-6805-449A-9BA1-7A2389E6E482}" type="datetimeFigureOut">
              <a:rPr lang="tr-TR" smtClean="0"/>
              <a:t>3.04.2023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5FB6DF9-56ED-469E-A184-6CE54467DFFD}" type="slidenum">
              <a:rPr lang="tr-TR" smtClean="0"/>
              <a:t>‹#›</a:t>
            </a:fld>
            <a:endParaRPr lang="tr-TR"/>
          </a:p>
        </p:txBody>
      </p:sp>
    </p:spTree>
    <p:extLst>
      <p:ext uri="{BB962C8B-B14F-4D97-AF65-F5344CB8AC3E}">
        <p14:creationId xmlns:p14="http://schemas.microsoft.com/office/powerpoint/2010/main" val="1091623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C4E457E-6805-449A-9BA1-7A2389E6E482}" type="datetimeFigureOut">
              <a:rPr lang="tr-TR" smtClean="0"/>
              <a:t>3.04.2023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5FB6DF9-56ED-469E-A184-6CE54467DFFD}" type="slidenum">
              <a:rPr lang="tr-TR" smtClean="0"/>
              <a:t>‹#›</a:t>
            </a:fld>
            <a:endParaRPr lang="tr-TR"/>
          </a:p>
        </p:txBody>
      </p:sp>
    </p:spTree>
    <p:extLst>
      <p:ext uri="{BB962C8B-B14F-4D97-AF65-F5344CB8AC3E}">
        <p14:creationId xmlns:p14="http://schemas.microsoft.com/office/powerpoint/2010/main" val="3393417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C4E457E-6805-449A-9BA1-7A2389E6E482}" type="datetimeFigureOut">
              <a:rPr lang="tr-TR" smtClean="0"/>
              <a:t>3.04.2023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5FB6DF9-56ED-469E-A184-6CE54467DFFD}" type="slidenum">
              <a:rPr lang="tr-TR" smtClean="0"/>
              <a:t>‹#›</a:t>
            </a:fld>
            <a:endParaRPr lang="tr-TR"/>
          </a:p>
        </p:txBody>
      </p:sp>
    </p:spTree>
    <p:extLst>
      <p:ext uri="{BB962C8B-B14F-4D97-AF65-F5344CB8AC3E}">
        <p14:creationId xmlns:p14="http://schemas.microsoft.com/office/powerpoint/2010/main" val="3716829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C4E457E-6805-449A-9BA1-7A2389E6E482}" type="datetimeFigureOut">
              <a:rPr lang="tr-TR" smtClean="0"/>
              <a:t>3.04.2023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5FB6DF9-56ED-469E-A184-6CE54467DFFD}" type="slidenum">
              <a:rPr lang="tr-TR" smtClean="0"/>
              <a:t>‹#›</a:t>
            </a:fld>
            <a:endParaRPr lang="tr-TR"/>
          </a:p>
        </p:txBody>
      </p:sp>
    </p:spTree>
    <p:extLst>
      <p:ext uri="{BB962C8B-B14F-4D97-AF65-F5344CB8AC3E}">
        <p14:creationId xmlns:p14="http://schemas.microsoft.com/office/powerpoint/2010/main" val="1393063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C4E457E-6805-449A-9BA1-7A2389E6E482}" type="datetimeFigureOut">
              <a:rPr lang="tr-TR" smtClean="0"/>
              <a:t>3.04.2023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5FB6DF9-56ED-469E-A184-6CE54467DFFD}" type="slidenum">
              <a:rPr lang="tr-TR" smtClean="0"/>
              <a:t>‹#›</a:t>
            </a:fld>
            <a:endParaRPr lang="tr-TR"/>
          </a:p>
        </p:txBody>
      </p:sp>
    </p:spTree>
    <p:extLst>
      <p:ext uri="{BB962C8B-B14F-4D97-AF65-F5344CB8AC3E}">
        <p14:creationId xmlns:p14="http://schemas.microsoft.com/office/powerpoint/2010/main" val="1523857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C4E457E-6805-449A-9BA1-7A2389E6E482}" type="datetimeFigureOut">
              <a:rPr lang="tr-TR" smtClean="0"/>
              <a:t>3.04.2023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5FB6DF9-56ED-469E-A184-6CE54467DFFD}" type="slidenum">
              <a:rPr lang="tr-TR" smtClean="0"/>
              <a:t>‹#›</a:t>
            </a:fld>
            <a:endParaRPr lang="tr-TR"/>
          </a:p>
        </p:txBody>
      </p:sp>
    </p:spTree>
    <p:extLst>
      <p:ext uri="{BB962C8B-B14F-4D97-AF65-F5344CB8AC3E}">
        <p14:creationId xmlns:p14="http://schemas.microsoft.com/office/powerpoint/2010/main" val="4236653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4E457E-6805-449A-9BA1-7A2389E6E482}" type="datetimeFigureOut">
              <a:rPr lang="tr-TR" smtClean="0"/>
              <a:t>3.04.2023</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FB6DF9-56ED-469E-A184-6CE54467DFFD}" type="slidenum">
              <a:rPr lang="tr-TR" smtClean="0"/>
              <a:t>‹#›</a:t>
            </a:fld>
            <a:endParaRPr lang="tr-TR"/>
          </a:p>
        </p:txBody>
      </p:sp>
    </p:spTree>
    <p:extLst>
      <p:ext uri="{BB962C8B-B14F-4D97-AF65-F5344CB8AC3E}">
        <p14:creationId xmlns:p14="http://schemas.microsoft.com/office/powerpoint/2010/main" val="902072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image" Target="../media/image4.tmp"/><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Başlık"/>
          <p:cNvSpPr txBox="1">
            <a:spLocks/>
          </p:cNvSpPr>
          <p:nvPr/>
        </p:nvSpPr>
        <p:spPr>
          <a:xfrm>
            <a:off x="4545103" y="2244702"/>
            <a:ext cx="7143800" cy="221457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tr-TR" sz="4400" b="0" i="0" u="none" strike="noStrike" kern="1200" cap="none" spc="0" normalizeH="0" baseline="0" noProof="0" dirty="0" smtClean="0">
                <a:ln>
                  <a:noFill/>
                </a:ln>
                <a:solidFill>
                  <a:srgbClr val="FF0000"/>
                </a:solidFill>
                <a:effectLst/>
                <a:uLnTx/>
                <a:uFillTx/>
                <a:latin typeface="Century Gothic" panose="020B0502020202020204"/>
                <a:ea typeface="+mn-ea"/>
                <a:cs typeface="+mn-cs"/>
              </a:rPr>
              <a:t>MERKEZ İÇ DEĞERLENDİRME  RAPORU</a:t>
            </a:r>
            <a:endParaRPr kumimoji="0" lang="tr-TR" sz="2000" b="0" i="0" u="none" strike="noStrike" kern="1200" cap="none" spc="0" normalizeH="0" baseline="0" noProof="0" dirty="0">
              <a:ln>
                <a:noFill/>
              </a:ln>
              <a:solidFill>
                <a:srgbClr val="FF0000"/>
              </a:solidFill>
              <a:effectLst/>
              <a:uLnTx/>
              <a:uFillTx/>
              <a:latin typeface="Century Gothic" panose="020B0502020202020204"/>
              <a:ea typeface="+mn-ea"/>
              <a:cs typeface="+mn-cs"/>
            </a:endParaRPr>
          </a:p>
        </p:txBody>
      </p:sp>
      <p:sp>
        <p:nvSpPr>
          <p:cNvPr id="3" name="Dikdörtgen 2"/>
          <p:cNvSpPr/>
          <p:nvPr/>
        </p:nvSpPr>
        <p:spPr>
          <a:xfrm>
            <a:off x="8117003" y="5773094"/>
            <a:ext cx="3852711" cy="830997"/>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Prof. Dr. Yüksel ÖZDEMİR Kalite Koordinatörü</a:t>
            </a:r>
            <a:endParaRPr kumimoji="0" lang="tr-TR" sz="2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0272032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3" name="Dikdörtgen 22"/>
          <p:cNvSpPr/>
          <p:nvPr/>
        </p:nvSpPr>
        <p:spPr>
          <a:xfrm>
            <a:off x="-1" y="1397185"/>
            <a:ext cx="5695407"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800" b="0" i="0" u="none" strike="noStrike" kern="1200" cap="none" spc="0" normalizeH="0" baseline="0" noProof="0" dirty="0" smtClean="0">
                <a:ln>
                  <a:noFill/>
                </a:ln>
                <a:solidFill>
                  <a:prstClr val="black"/>
                </a:solidFill>
                <a:effectLst/>
                <a:uLnTx/>
                <a:uFillTx/>
                <a:latin typeface="Calibri" panose="020F0502020204030204"/>
                <a:ea typeface="+mn-ea"/>
                <a:cs typeface="+mn-cs"/>
              </a:rPr>
              <a:t>MERKEZ İÇ DEĞERLENDİRME RAPORU</a:t>
            </a:r>
            <a:endPar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Dikdörtgen 1"/>
          <p:cNvSpPr/>
          <p:nvPr/>
        </p:nvSpPr>
        <p:spPr>
          <a:xfrm>
            <a:off x="248193" y="2217228"/>
            <a:ext cx="11482251" cy="378565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smtClean="0">
                <a:ln>
                  <a:noFill/>
                </a:ln>
                <a:solidFill>
                  <a:prstClr val="black"/>
                </a:solidFill>
                <a:effectLst/>
                <a:uLnTx/>
                <a:uFillTx/>
                <a:latin typeface="Calibri" panose="020F0502020204030204"/>
                <a:ea typeface="+mn-ea"/>
                <a:cs typeface="+mn-cs"/>
              </a:rPr>
              <a:t>B. FAALİYET </a:t>
            </a:r>
            <a:r>
              <a:rPr kumimoji="0" lang="tr-TR" sz="2400" b="1" i="0" u="none" strike="noStrike" kern="1200" cap="none" spc="0" normalizeH="0" baseline="0" noProof="0" dirty="0">
                <a:ln>
                  <a:noFill/>
                </a:ln>
                <a:solidFill>
                  <a:prstClr val="black"/>
                </a:solidFill>
                <a:effectLst/>
                <a:uLnTx/>
                <a:uFillTx/>
                <a:latin typeface="Calibri" panose="020F0502020204030204"/>
                <a:ea typeface="+mn-ea"/>
                <a:cs typeface="+mn-cs"/>
              </a:rPr>
              <a:t>ALANLARI</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a:ln>
                  <a:noFill/>
                </a:ln>
                <a:solidFill>
                  <a:prstClr val="black"/>
                </a:solidFill>
                <a:effectLst/>
                <a:uLnTx/>
                <a:uFillTx/>
                <a:latin typeface="Calibri" panose="020F0502020204030204"/>
                <a:ea typeface="+mn-ea"/>
                <a:cs typeface="+mn-cs"/>
              </a:rPr>
              <a:t>Merkezin Yönetmeliğinde belirtilen amacı belirtiniz ve bu amaç doğrultusunda merkezin faaliyet alanlarında yapılan çalışmalar, planlamalar ve iyileştirme yönünde yapılan çalışmalar kanıtları ile birlikte verilmelidir.  </a:t>
            </a:r>
            <a:endParaRPr kumimoji="0" lang="tr-TR" sz="24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a:ln>
                  <a:noFill/>
                </a:ln>
                <a:solidFill>
                  <a:prstClr val="black"/>
                </a:solidFill>
                <a:effectLst/>
                <a:uLnTx/>
                <a:uFillTx/>
                <a:latin typeface="Calibri" panose="020F0502020204030204"/>
                <a:ea typeface="+mn-ea"/>
                <a:cs typeface="+mn-cs"/>
              </a:rPr>
              <a:t>B.1</a:t>
            </a:r>
            <a:r>
              <a:rPr kumimoji="0" lang="tr-TR" sz="2400" b="0" i="0" u="none" strike="noStrike" kern="1200" cap="none" spc="0" normalizeH="0" baseline="0" noProof="0" dirty="0">
                <a:ln>
                  <a:noFill/>
                </a:ln>
                <a:solidFill>
                  <a:prstClr val="black"/>
                </a:solidFill>
                <a:effectLst/>
                <a:uLnTx/>
                <a:uFillTx/>
                <a:latin typeface="Calibri" panose="020F0502020204030204"/>
                <a:ea typeface="+mn-ea"/>
                <a:cs typeface="+mn-cs"/>
              </a:rPr>
              <a:t> Üniversite öğrencilerinin, mezunlarının ve çalışanlarının bireysel kariyer planlama, iş arama, mesleki ve kişisel birikimlerini sunma konusunda gerekli yetkinlikleri kazandırmaya yönelik kurs, sertifika programları gibi eğitim faaliyetleri düzenlemek (Kariyer Geliştirme Uygulama ve Araştırma Merkezin yönetmeliğinin 6/1 a)</a:t>
            </a:r>
          </a:p>
        </p:txBody>
      </p:sp>
    </p:spTree>
    <p:extLst>
      <p:ext uri="{BB962C8B-B14F-4D97-AF65-F5344CB8AC3E}">
        <p14:creationId xmlns:p14="http://schemas.microsoft.com/office/powerpoint/2010/main" val="30618953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3" name="Dikdörtgen 22"/>
          <p:cNvSpPr/>
          <p:nvPr/>
        </p:nvSpPr>
        <p:spPr>
          <a:xfrm>
            <a:off x="-1" y="1397185"/>
            <a:ext cx="5695407"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800" b="0" i="0" u="none" strike="noStrike" kern="1200" cap="none" spc="0" normalizeH="0" baseline="0" noProof="0" dirty="0" smtClean="0">
                <a:ln>
                  <a:noFill/>
                </a:ln>
                <a:solidFill>
                  <a:prstClr val="black"/>
                </a:solidFill>
                <a:effectLst/>
                <a:uLnTx/>
                <a:uFillTx/>
                <a:latin typeface="Calibri" panose="020F0502020204030204"/>
                <a:ea typeface="+mn-ea"/>
                <a:cs typeface="+mn-cs"/>
              </a:rPr>
              <a:t>MERKEZ İÇ DEĞERLENDİRME RAPORU</a:t>
            </a:r>
            <a:endPar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Dikdörtgen 2"/>
          <p:cNvSpPr/>
          <p:nvPr/>
        </p:nvSpPr>
        <p:spPr>
          <a:xfrm>
            <a:off x="522515" y="2120432"/>
            <a:ext cx="11181806" cy="489364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smtClean="0">
                <a:ln>
                  <a:noFill/>
                </a:ln>
                <a:solidFill>
                  <a:prstClr val="black"/>
                </a:solidFill>
                <a:effectLst/>
                <a:uLnTx/>
                <a:uFillTx/>
                <a:latin typeface="Calibri" panose="020F0502020204030204"/>
                <a:ea typeface="+mn-ea"/>
                <a:cs typeface="+mn-cs"/>
              </a:rPr>
              <a:t>C. SONUÇ </a:t>
            </a:r>
            <a:r>
              <a:rPr kumimoji="0" lang="tr-TR" sz="2400" b="1" i="0" u="none" strike="noStrike" kern="1200" cap="none" spc="0" normalizeH="0" baseline="0" noProof="0" dirty="0">
                <a:ln>
                  <a:noFill/>
                </a:ln>
                <a:solidFill>
                  <a:prstClr val="black"/>
                </a:solidFill>
                <a:effectLst/>
                <a:uLnTx/>
                <a:uFillTx/>
                <a:latin typeface="Calibri" panose="020F0502020204030204"/>
                <a:ea typeface="+mn-ea"/>
                <a:cs typeface="+mn-cs"/>
              </a:rPr>
              <a:t>VE DEĞERLENDİRME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a:ln>
                  <a:noFill/>
                </a:ln>
                <a:solidFill>
                  <a:prstClr val="black"/>
                </a:solidFill>
                <a:effectLst/>
                <a:uLnTx/>
                <a:uFillTx/>
                <a:latin typeface="Calibri" panose="020F0502020204030204"/>
                <a:ea typeface="+mn-ea"/>
                <a:cs typeface="+mn-cs"/>
              </a:rPr>
              <a:t>Birinci kısımda; Merkezin güçlü yönleri ile iyileşmeye açık yönlerinin Kalite Güvencesi Sistemi ve Faaliyet Alanları başlıkları altında özet olarak veya maddeler halinde sunulması beklenmektedir. Birimin Güçlü ve İyileştirme açık yönleri belirtilmelidir. İyileştirme açık yönlerin gerçekleşmesinde planlanan faaliyetler veya gerçekleştirmeme nedenleri ile birlikte açıklanmalıdır</a:t>
            </a:r>
            <a:r>
              <a:rPr kumimoji="0" lang="tr-TR" sz="2400" b="0" i="0" u="none" strike="noStrike" kern="1200" cap="none" spc="0" normalizeH="0" baseline="0" noProof="0" dirty="0" smtClean="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a:ln>
                  <a:noFill/>
                </a:ln>
                <a:solidFill>
                  <a:prstClr val="black"/>
                </a:solidFill>
                <a:effectLst/>
                <a:uLnTx/>
                <a:uFillTx/>
                <a:latin typeface="Calibri" panose="020F0502020204030204"/>
                <a:ea typeface="+mn-ea"/>
                <a:cs typeface="+mn-cs"/>
              </a:rPr>
              <a:t>Güçlü Yönler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prstClr val="black"/>
                </a:solidFill>
                <a:effectLst/>
                <a:uLnTx/>
                <a:uFillTx/>
                <a:latin typeface="Calibri" panose="020F0502020204030204"/>
                <a:ea typeface="+mn-ea"/>
                <a:cs typeface="+mn-cs"/>
              </a:rPr>
              <a:t>1.Stratejik </a:t>
            </a:r>
            <a:r>
              <a:rPr kumimoji="0" lang="tr-TR" sz="2400" b="0" i="0" u="none" strike="noStrike" kern="1200" cap="none" spc="0" normalizeH="0" baseline="0" noProof="0" dirty="0">
                <a:ln>
                  <a:noFill/>
                </a:ln>
                <a:solidFill>
                  <a:prstClr val="black"/>
                </a:solidFill>
                <a:effectLst/>
                <a:uLnTx/>
                <a:uFillTx/>
                <a:latin typeface="Calibri" panose="020F0502020204030204"/>
                <a:ea typeface="+mn-ea"/>
                <a:cs typeface="+mn-cs"/>
              </a:rPr>
              <a:t>Plan kapsamında belirlenen stratejik amaçları ve hedefleri doğrultusunda yapılan faaliyetlerin izlenmesi ve değerlendirilmesi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prstClr val="black"/>
                </a:solidFill>
                <a:effectLst/>
                <a:uLnTx/>
                <a:uFillTx/>
                <a:latin typeface="Calibri" panose="020F0502020204030204"/>
                <a:ea typeface="+mn-ea"/>
                <a:cs typeface="+mn-cs"/>
              </a:rPr>
              <a:t>2.Merkezin </a:t>
            </a:r>
            <a:r>
              <a:rPr kumimoji="0" lang="tr-TR" sz="2400" b="0" i="0" u="none" strike="noStrike" kern="1200" cap="none" spc="0" normalizeH="0" baseline="0" noProof="0" dirty="0">
                <a:ln>
                  <a:noFill/>
                </a:ln>
                <a:solidFill>
                  <a:prstClr val="black"/>
                </a:solidFill>
                <a:effectLst/>
                <a:uLnTx/>
                <a:uFillTx/>
                <a:latin typeface="Calibri" panose="020F0502020204030204"/>
                <a:ea typeface="+mn-ea"/>
                <a:cs typeface="+mn-cs"/>
              </a:rPr>
              <a:t>yapılanmasında Kalite Güvence Sistemi Alt Birimin oluşturulması</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43620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3" name="Dikdörtgen 22"/>
          <p:cNvSpPr/>
          <p:nvPr/>
        </p:nvSpPr>
        <p:spPr>
          <a:xfrm>
            <a:off x="-1" y="1397185"/>
            <a:ext cx="5695407"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800" b="0" i="0" u="none" strike="noStrike" kern="1200" cap="none" spc="0" normalizeH="0" baseline="0" noProof="0" dirty="0" smtClean="0">
                <a:ln>
                  <a:noFill/>
                </a:ln>
                <a:solidFill>
                  <a:prstClr val="black"/>
                </a:solidFill>
                <a:effectLst/>
                <a:uLnTx/>
                <a:uFillTx/>
                <a:latin typeface="Calibri" panose="020F0502020204030204"/>
                <a:ea typeface="+mn-ea"/>
                <a:cs typeface="+mn-cs"/>
              </a:rPr>
              <a:t>MERKEZ GERİBİLDİRİM RAPORU</a:t>
            </a:r>
            <a:endPar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Dikdörtgen 1"/>
          <p:cNvSpPr/>
          <p:nvPr/>
        </p:nvSpPr>
        <p:spPr>
          <a:xfrm>
            <a:off x="274319" y="612845"/>
            <a:ext cx="11717383" cy="600164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a:ln>
                  <a:noFill/>
                </a:ln>
                <a:solidFill>
                  <a:srgbClr val="FF0000"/>
                </a:solidFill>
                <a:effectLst/>
                <a:uLnTx/>
                <a:uFillTx/>
                <a:latin typeface="Calibri" panose="020F0502020204030204"/>
                <a:ea typeface="+mn-ea"/>
                <a:cs typeface="+mn-cs"/>
              </a:rPr>
              <a:t>BİRİM İÇ DEĞERLENDİRME RAPORUNUN İÇERİĞİ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20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000" b="1" i="0" u="none" strike="noStrike" kern="1200" cap="none" spc="0" normalizeH="0" baseline="0" noProof="0" dirty="0" smtClean="0">
                <a:ln>
                  <a:noFill/>
                </a:ln>
                <a:solidFill>
                  <a:prstClr val="black"/>
                </a:solidFill>
                <a:effectLst/>
                <a:uLnTx/>
                <a:uFillTx/>
                <a:latin typeface="Calibri" panose="020F0502020204030204"/>
                <a:ea typeface="+mn-ea"/>
                <a:cs typeface="+mn-cs"/>
              </a:rPr>
              <a:t>Genel </a:t>
            </a:r>
            <a:r>
              <a:rPr kumimoji="0" lang="tr-TR" sz="2000" b="1" i="0" u="none" strike="noStrike" kern="1200" cap="none" spc="0" normalizeH="0" baseline="0" noProof="0" dirty="0">
                <a:ln>
                  <a:noFill/>
                </a:ln>
                <a:solidFill>
                  <a:prstClr val="black"/>
                </a:solidFill>
                <a:effectLst/>
                <a:uLnTx/>
                <a:uFillTx/>
                <a:latin typeface="Calibri" panose="020F0502020204030204"/>
                <a:ea typeface="+mn-ea"/>
                <a:cs typeface="+mn-cs"/>
              </a:rPr>
              <a:t>Bilgiler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20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smtClean="0">
                <a:ln>
                  <a:noFill/>
                </a:ln>
                <a:solidFill>
                  <a:prstClr val="black"/>
                </a:solidFill>
                <a:effectLst/>
                <a:uLnTx/>
                <a:uFillTx/>
                <a:latin typeface="Calibri" panose="020F0502020204030204"/>
                <a:ea typeface="+mn-ea"/>
                <a:cs typeface="+mn-cs"/>
              </a:rPr>
              <a:t>Bu </a:t>
            </a:r>
            <a:r>
              <a:rPr kumimoji="0" lang="tr-TR" sz="2000" b="0" i="0" u="none" strike="noStrike" kern="1200" cap="none" spc="0" normalizeH="0" baseline="0" noProof="0" dirty="0">
                <a:ln>
                  <a:noFill/>
                </a:ln>
                <a:solidFill>
                  <a:prstClr val="black"/>
                </a:solidFill>
                <a:effectLst/>
                <a:uLnTx/>
                <a:uFillTx/>
                <a:latin typeface="Calibri" panose="020F0502020204030204"/>
                <a:ea typeface="+mn-ea"/>
                <a:cs typeface="+mn-cs"/>
              </a:rPr>
              <a:t>bölümde Merkez hakkında genel bilgilere kısaca yer verilir.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20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err="1" smtClean="0">
                <a:ln>
                  <a:noFill/>
                </a:ln>
                <a:solidFill>
                  <a:prstClr val="black"/>
                </a:solidFill>
                <a:effectLst/>
                <a:uLnTx/>
                <a:uFillTx/>
                <a:latin typeface="Calibri" panose="020F0502020204030204"/>
                <a:ea typeface="+mn-ea"/>
                <a:cs typeface="+mn-cs"/>
              </a:rPr>
              <a:t>A.Stratejik</a:t>
            </a:r>
            <a:r>
              <a:rPr kumimoji="0" lang="tr-TR" sz="2400" b="1"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tr-TR" sz="2400" b="1" i="0" u="none" strike="noStrike" kern="1200" cap="none" spc="0" normalizeH="0" baseline="0" noProof="0" dirty="0">
                <a:ln>
                  <a:noFill/>
                </a:ln>
                <a:solidFill>
                  <a:prstClr val="black"/>
                </a:solidFill>
                <a:effectLst/>
                <a:uLnTx/>
                <a:uFillTx/>
                <a:latin typeface="Calibri" panose="020F0502020204030204"/>
                <a:ea typeface="+mn-ea"/>
                <a:cs typeface="+mn-cs"/>
              </a:rPr>
              <a:t>Plan Değerlendirilmesi</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a:ln>
                  <a:noFill/>
                </a:ln>
                <a:solidFill>
                  <a:prstClr val="black"/>
                </a:solidFill>
                <a:effectLst/>
                <a:uLnTx/>
                <a:uFillTx/>
                <a:latin typeface="Calibri" panose="020F0502020204030204"/>
                <a:ea typeface="+mn-ea"/>
                <a:cs typeface="+mn-cs"/>
              </a:rPr>
              <a:t>Bu bölümde, merkez tarafından hazırlanan BİDR-2021’de belirtilen Stratejik Plan Değerlendirilmesi ve yayınlanan Stratejik Plan hakkında kısa bir değerlendirme (hazırlanışı, görüş alınması, gerçekleşebilen hedef ve göstergelerin seçimi, birime özgünlüğü) yapılır. Merkezin, yayınlanmış amaç ve faaliyetleri Stratejik planda (SP) belirtilen hedef ve göstergeler ile uyumlu olup olmadığı değerlendirilir. </a:t>
            </a:r>
            <a:r>
              <a:rPr kumimoji="0" lang="tr-TR" sz="2000" b="0" i="0" u="none" strike="noStrike" kern="1200" cap="none" spc="0" normalizeH="0" baseline="0" noProof="0" dirty="0" err="1">
                <a:ln>
                  <a:noFill/>
                </a:ln>
                <a:solidFill>
                  <a:prstClr val="black"/>
                </a:solidFill>
                <a:effectLst/>
                <a:uLnTx/>
                <a:uFillTx/>
                <a:latin typeface="Calibri" panose="020F0502020204030204"/>
                <a:ea typeface="+mn-ea"/>
                <a:cs typeface="+mn-cs"/>
              </a:rPr>
              <a:t>SP’nin</a:t>
            </a:r>
            <a:r>
              <a:rPr kumimoji="0" lang="tr-TR" sz="2000" b="0" i="0" u="none" strike="noStrike" kern="1200" cap="none" spc="0" normalizeH="0" baseline="0" noProof="0" dirty="0">
                <a:ln>
                  <a:noFill/>
                </a:ln>
                <a:solidFill>
                  <a:prstClr val="black"/>
                </a:solidFill>
                <a:effectLst/>
                <a:uLnTx/>
                <a:uFillTx/>
                <a:latin typeface="Calibri" panose="020F0502020204030204"/>
                <a:ea typeface="+mn-ea"/>
                <a:cs typeface="+mn-cs"/>
              </a:rPr>
              <a:t> yıllık değerlendirilmesi yapılmakta mıdır? Yapılmakta ise gerçekleşme oranları hakkında bilgiler verilir. </a:t>
            </a:r>
          </a:p>
        </p:txBody>
      </p:sp>
    </p:spTree>
    <p:extLst>
      <p:ext uri="{BB962C8B-B14F-4D97-AF65-F5344CB8AC3E}">
        <p14:creationId xmlns:p14="http://schemas.microsoft.com/office/powerpoint/2010/main" val="2982812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3" name="Dikdörtgen 22"/>
          <p:cNvSpPr/>
          <p:nvPr/>
        </p:nvSpPr>
        <p:spPr>
          <a:xfrm>
            <a:off x="-1" y="1397185"/>
            <a:ext cx="5695407"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800" b="0" i="0" u="none" strike="noStrike" kern="1200" cap="none" spc="0" normalizeH="0" baseline="0" noProof="0" dirty="0" smtClean="0">
                <a:ln>
                  <a:noFill/>
                </a:ln>
                <a:solidFill>
                  <a:prstClr val="black"/>
                </a:solidFill>
                <a:effectLst/>
                <a:uLnTx/>
                <a:uFillTx/>
                <a:latin typeface="Calibri" panose="020F0502020204030204"/>
                <a:ea typeface="+mn-ea"/>
                <a:cs typeface="+mn-cs"/>
              </a:rPr>
              <a:t>MERKEZ GERİBİLDİRİM RAPORU</a:t>
            </a:r>
            <a:endPar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3" name="Tablo 2"/>
          <p:cNvGraphicFramePr>
            <a:graphicFrameLocks noGrp="1"/>
          </p:cNvGraphicFramePr>
          <p:nvPr>
            <p:extLst/>
          </p:nvPr>
        </p:nvGraphicFramePr>
        <p:xfrm>
          <a:off x="209004" y="3168137"/>
          <a:ext cx="11808825" cy="3297581"/>
        </p:xfrm>
        <a:graphic>
          <a:graphicData uri="http://schemas.openxmlformats.org/drawingml/2006/table">
            <a:tbl>
              <a:tblPr firstRow="1" firstCol="1" bandRow="1">
                <a:tableStyleId>{00A15C55-8517-42AA-B614-E9B94910E393}</a:tableStyleId>
              </a:tblPr>
              <a:tblGrid>
                <a:gridCol w="1267158">
                  <a:extLst>
                    <a:ext uri="{9D8B030D-6E8A-4147-A177-3AD203B41FA5}">
                      <a16:colId xmlns:a16="http://schemas.microsoft.com/office/drawing/2014/main" val="4141659106"/>
                    </a:ext>
                  </a:extLst>
                </a:gridCol>
                <a:gridCol w="9026376">
                  <a:extLst>
                    <a:ext uri="{9D8B030D-6E8A-4147-A177-3AD203B41FA5}">
                      <a16:colId xmlns:a16="http://schemas.microsoft.com/office/drawing/2014/main" val="2919544543"/>
                    </a:ext>
                  </a:extLst>
                </a:gridCol>
                <a:gridCol w="1515291">
                  <a:extLst>
                    <a:ext uri="{9D8B030D-6E8A-4147-A177-3AD203B41FA5}">
                      <a16:colId xmlns:a16="http://schemas.microsoft.com/office/drawing/2014/main" val="62227771"/>
                    </a:ext>
                  </a:extLst>
                </a:gridCol>
              </a:tblGrid>
              <a:tr h="502525">
                <a:tc>
                  <a:txBody>
                    <a:bodyPr/>
                    <a:lstStyle/>
                    <a:p>
                      <a:pPr marL="457200" algn="just">
                        <a:lnSpc>
                          <a:spcPct val="107000"/>
                        </a:lnSpc>
                        <a:spcAft>
                          <a:spcPts val="0"/>
                        </a:spcAft>
                      </a:pPr>
                      <a:r>
                        <a:rPr lang="tr-TR" sz="1800">
                          <a:effectLst/>
                        </a:rPr>
                        <a:t>Rubik Puan</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tc>
                  <a:txBody>
                    <a:bodyPr/>
                    <a:lstStyle/>
                    <a:p>
                      <a:pPr marL="457200" algn="just">
                        <a:lnSpc>
                          <a:spcPct val="107000"/>
                        </a:lnSpc>
                        <a:spcAft>
                          <a:spcPts val="0"/>
                        </a:spcAft>
                      </a:pPr>
                      <a:r>
                        <a:rPr lang="tr-TR" sz="1800" dirty="0">
                          <a:effectLst/>
                        </a:rPr>
                        <a:t>Açıklamalar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tc>
                  <a:txBody>
                    <a:bodyPr/>
                    <a:lstStyle/>
                    <a:p>
                      <a:pPr marL="457200" algn="just">
                        <a:lnSpc>
                          <a:spcPct val="107000"/>
                        </a:lnSpc>
                        <a:spcAft>
                          <a:spcPts val="0"/>
                        </a:spcAft>
                      </a:pPr>
                      <a:r>
                        <a:rPr lang="tr-TR" sz="1800">
                          <a:effectLst/>
                        </a:rPr>
                        <a:t>Olgunluk Puanı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extLst>
                  <a:ext uri="{0D108BD9-81ED-4DB2-BD59-A6C34878D82A}">
                    <a16:rowId xmlns:a16="http://schemas.microsoft.com/office/drawing/2014/main" val="4198855830"/>
                  </a:ext>
                </a:extLst>
              </a:tr>
              <a:tr h="362611">
                <a:tc>
                  <a:txBody>
                    <a:bodyPr/>
                    <a:lstStyle/>
                    <a:p>
                      <a:pPr marL="457200" algn="just">
                        <a:lnSpc>
                          <a:spcPct val="107000"/>
                        </a:lnSpc>
                        <a:spcAft>
                          <a:spcPts val="0"/>
                        </a:spcAft>
                      </a:pPr>
                      <a:r>
                        <a:rPr lang="tr-TR" sz="1800">
                          <a:effectLst/>
                        </a:rPr>
                        <a:t>1</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tc>
                  <a:txBody>
                    <a:bodyPr/>
                    <a:lstStyle/>
                    <a:p>
                      <a:pPr marL="457200" algn="just">
                        <a:lnSpc>
                          <a:spcPct val="107000"/>
                        </a:lnSpc>
                        <a:spcAft>
                          <a:spcPts val="0"/>
                        </a:spcAft>
                      </a:pPr>
                      <a:r>
                        <a:rPr lang="tr-TR" sz="1800">
                          <a:effectLst/>
                        </a:rPr>
                        <a:t>Merkezin stratejik plan kapsamında tanımlanmış misyon, vizyon, stratejik amaçlar bulunmamaktadır.</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tc>
                  <a:txBody>
                    <a:bodyPr/>
                    <a:lstStyle/>
                    <a:p>
                      <a:pPr marL="457200" algn="just">
                        <a:lnSpc>
                          <a:spcPct val="107000"/>
                        </a:lnSpc>
                        <a:spcAft>
                          <a:spcPts val="0"/>
                        </a:spcAft>
                      </a:pPr>
                      <a:r>
                        <a:rPr lang="tr-TR" sz="1800">
                          <a:effectLst/>
                        </a:rPr>
                        <a:t> </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extLst>
                  <a:ext uri="{0D108BD9-81ED-4DB2-BD59-A6C34878D82A}">
                    <a16:rowId xmlns:a16="http://schemas.microsoft.com/office/drawing/2014/main" val="4112416193"/>
                  </a:ext>
                </a:extLst>
              </a:tr>
              <a:tr h="362611">
                <a:tc>
                  <a:txBody>
                    <a:bodyPr/>
                    <a:lstStyle/>
                    <a:p>
                      <a:pPr marL="457200" algn="just">
                        <a:lnSpc>
                          <a:spcPct val="107000"/>
                        </a:lnSpc>
                        <a:spcAft>
                          <a:spcPts val="0"/>
                        </a:spcAft>
                      </a:pPr>
                      <a:r>
                        <a:rPr lang="tr-TR" sz="1800">
                          <a:effectLst/>
                        </a:rPr>
                        <a:t>2</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tc>
                  <a:txBody>
                    <a:bodyPr/>
                    <a:lstStyle/>
                    <a:p>
                      <a:pPr marL="457200" algn="just">
                        <a:lnSpc>
                          <a:spcPct val="107000"/>
                        </a:lnSpc>
                        <a:spcAft>
                          <a:spcPts val="0"/>
                        </a:spcAft>
                      </a:pPr>
                      <a:r>
                        <a:rPr lang="tr-TR" sz="1800">
                          <a:effectLst/>
                        </a:rPr>
                        <a:t>Merkezin stratejik plan kapsamında tanımlanmış ve kuruma özgü misyon, vizyon, stratejik amaç ve hedefleri bulunmaktadır.</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tc>
                  <a:txBody>
                    <a:bodyPr/>
                    <a:lstStyle/>
                    <a:p>
                      <a:pPr marL="457200" algn="just">
                        <a:lnSpc>
                          <a:spcPct val="107000"/>
                        </a:lnSpc>
                        <a:spcAft>
                          <a:spcPts val="0"/>
                        </a:spcAft>
                      </a:pPr>
                      <a:r>
                        <a:rPr lang="tr-TR" sz="1800">
                          <a:effectLst/>
                        </a:rPr>
                        <a:t> </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extLst>
                  <a:ext uri="{0D108BD9-81ED-4DB2-BD59-A6C34878D82A}">
                    <a16:rowId xmlns:a16="http://schemas.microsoft.com/office/drawing/2014/main" val="2248279722"/>
                  </a:ext>
                </a:extLst>
              </a:tr>
              <a:tr h="362611">
                <a:tc>
                  <a:txBody>
                    <a:bodyPr/>
                    <a:lstStyle/>
                    <a:p>
                      <a:pPr marL="457200" algn="just">
                        <a:lnSpc>
                          <a:spcPct val="107000"/>
                        </a:lnSpc>
                        <a:spcAft>
                          <a:spcPts val="0"/>
                        </a:spcAft>
                      </a:pPr>
                      <a:r>
                        <a:rPr lang="tr-TR" sz="1800">
                          <a:effectLst/>
                        </a:rPr>
                        <a:t>3</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tc>
                  <a:txBody>
                    <a:bodyPr/>
                    <a:lstStyle/>
                    <a:p>
                      <a:pPr marL="457200" algn="just">
                        <a:lnSpc>
                          <a:spcPct val="107000"/>
                        </a:lnSpc>
                        <a:spcAft>
                          <a:spcPts val="0"/>
                        </a:spcAft>
                      </a:pPr>
                      <a:r>
                        <a:rPr lang="tr-TR" sz="1800">
                          <a:effectLst/>
                        </a:rPr>
                        <a:t>Merkezin genelinde stratejik amaçlar ve hedeflerle, merkezin amacı ve faaliyet alanları ile uyumlu uygulamalar bulunmaktadır.</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tc>
                  <a:txBody>
                    <a:bodyPr/>
                    <a:lstStyle/>
                    <a:p>
                      <a:pPr marL="457200" algn="just">
                        <a:lnSpc>
                          <a:spcPct val="107000"/>
                        </a:lnSpc>
                        <a:spcAft>
                          <a:spcPts val="0"/>
                        </a:spcAft>
                      </a:pPr>
                      <a:r>
                        <a:rPr lang="tr-TR" sz="1800">
                          <a:effectLst/>
                        </a:rPr>
                        <a:t> </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extLst>
                  <a:ext uri="{0D108BD9-81ED-4DB2-BD59-A6C34878D82A}">
                    <a16:rowId xmlns:a16="http://schemas.microsoft.com/office/drawing/2014/main" val="465512925"/>
                  </a:ext>
                </a:extLst>
              </a:tr>
              <a:tr h="543917">
                <a:tc>
                  <a:txBody>
                    <a:bodyPr/>
                    <a:lstStyle/>
                    <a:p>
                      <a:pPr marL="457200" algn="just">
                        <a:lnSpc>
                          <a:spcPct val="107000"/>
                        </a:lnSpc>
                        <a:spcAft>
                          <a:spcPts val="0"/>
                        </a:spcAft>
                      </a:pPr>
                      <a:r>
                        <a:rPr lang="tr-TR" sz="1800">
                          <a:effectLst/>
                        </a:rPr>
                        <a:t>4</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tc>
                  <a:txBody>
                    <a:bodyPr/>
                    <a:lstStyle/>
                    <a:p>
                      <a:pPr marL="457200" algn="just">
                        <a:lnSpc>
                          <a:spcPct val="107000"/>
                        </a:lnSpc>
                        <a:spcAft>
                          <a:spcPts val="0"/>
                        </a:spcAft>
                      </a:pPr>
                      <a:r>
                        <a:rPr lang="tr-TR" sz="1800">
                          <a:effectLst/>
                        </a:rPr>
                        <a:t>Stratejik amaç ve hedefler,  doğrultusunda gerçekleştirilen uygulamalar izlenmekte ve paydaşlarla birlikte değerlendirilerek önlemler alınmaktadır.</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tc>
                  <a:txBody>
                    <a:bodyPr/>
                    <a:lstStyle/>
                    <a:p>
                      <a:pPr marL="457200" algn="just">
                        <a:lnSpc>
                          <a:spcPct val="107000"/>
                        </a:lnSpc>
                        <a:spcAft>
                          <a:spcPts val="0"/>
                        </a:spcAft>
                      </a:pPr>
                      <a:r>
                        <a:rPr lang="tr-TR" sz="1800">
                          <a:effectLst/>
                        </a:rPr>
                        <a:t> </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extLst>
                  <a:ext uri="{0D108BD9-81ED-4DB2-BD59-A6C34878D82A}">
                    <a16:rowId xmlns:a16="http://schemas.microsoft.com/office/drawing/2014/main" val="3442525973"/>
                  </a:ext>
                </a:extLst>
              </a:tr>
              <a:tr h="362611">
                <a:tc>
                  <a:txBody>
                    <a:bodyPr/>
                    <a:lstStyle/>
                    <a:p>
                      <a:pPr marL="457200" algn="just">
                        <a:lnSpc>
                          <a:spcPct val="107000"/>
                        </a:lnSpc>
                        <a:spcAft>
                          <a:spcPts val="0"/>
                        </a:spcAft>
                      </a:pPr>
                      <a:r>
                        <a:rPr lang="tr-TR" sz="1800">
                          <a:effectLst/>
                        </a:rPr>
                        <a:t>5</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tc>
                  <a:txBody>
                    <a:bodyPr/>
                    <a:lstStyle/>
                    <a:p>
                      <a:pPr marL="457200" algn="just">
                        <a:lnSpc>
                          <a:spcPct val="107000"/>
                        </a:lnSpc>
                        <a:spcAft>
                          <a:spcPts val="0"/>
                        </a:spcAft>
                      </a:pPr>
                      <a:r>
                        <a:rPr lang="tr-TR" sz="1800">
                          <a:effectLst/>
                        </a:rPr>
                        <a:t>İçselleştirilmiş, sistematik, sürdürülebilir ve örnek gösterilebilir uygulamalar bulunmaktadır.</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tc>
                  <a:txBody>
                    <a:bodyPr/>
                    <a:lstStyle/>
                    <a:p>
                      <a:pPr marL="457200" algn="just">
                        <a:lnSpc>
                          <a:spcPct val="107000"/>
                        </a:lnSpc>
                        <a:spcAft>
                          <a:spcPts val="0"/>
                        </a:spcAft>
                      </a:pPr>
                      <a:r>
                        <a:rPr lang="tr-TR" sz="1800" dirty="0">
                          <a:effectLst/>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extLst>
                  <a:ext uri="{0D108BD9-81ED-4DB2-BD59-A6C34878D82A}">
                    <a16:rowId xmlns:a16="http://schemas.microsoft.com/office/drawing/2014/main" val="525894312"/>
                  </a:ext>
                </a:extLst>
              </a:tr>
            </a:tbl>
          </a:graphicData>
        </a:graphic>
      </p:graphicFrame>
      <p:sp>
        <p:nvSpPr>
          <p:cNvPr id="4" name="Dikdörtgen 3"/>
          <p:cNvSpPr/>
          <p:nvPr/>
        </p:nvSpPr>
        <p:spPr>
          <a:xfrm>
            <a:off x="209004" y="2085051"/>
            <a:ext cx="11808825" cy="923330"/>
          </a:xfrm>
          <a:prstGeom prst="rect">
            <a:avLst/>
          </a:prstGeom>
          <a:ln w="57150">
            <a:solidFill>
              <a:srgbClr val="FF0000"/>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rPr>
              <a:t>Stratejik Plan kapsamında yapılan çalışmalar ve uygulamalar, YÖKAK Dereceli Değerlendirme </a:t>
            </a:r>
            <a:r>
              <a:rPr kumimoji="0" lang="tr-TR" sz="1800" b="0" i="0" u="none" strike="noStrike" kern="1200" cap="none" spc="0" normalizeH="0" baseline="0" noProof="0" dirty="0" err="1">
                <a:ln>
                  <a:noFill/>
                </a:ln>
                <a:solidFill>
                  <a:prstClr val="black"/>
                </a:solidFill>
                <a:effectLst/>
                <a:uLnTx/>
                <a:uFillTx/>
                <a:latin typeface="Calibri" panose="020F0502020204030204"/>
                <a:ea typeface="+mn-ea"/>
                <a:cs typeface="+mn-cs"/>
              </a:rPr>
              <a:t>Anahtarı’nda</a:t>
            </a:r>
            <a:r>
              <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rPr>
              <a:t> her bir alt ölçüt için kalite güvencesi süreç ya da mekanizmaları; planlama, uygulama, kontrol etme ve önlem alma (PUKÖ) basamaklarının olgunluk düzeyleri dikkate alınarak tanımlanmış olup, 1-5 arasındaki bir ölçekle derecelendirilmiştir</a:t>
            </a:r>
          </a:p>
        </p:txBody>
      </p:sp>
    </p:spTree>
    <p:extLst>
      <p:ext uri="{BB962C8B-B14F-4D97-AF65-F5344CB8AC3E}">
        <p14:creationId xmlns:p14="http://schemas.microsoft.com/office/powerpoint/2010/main" val="42838403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3" name="Dikdörtgen 22"/>
          <p:cNvSpPr/>
          <p:nvPr/>
        </p:nvSpPr>
        <p:spPr>
          <a:xfrm>
            <a:off x="-1" y="1397185"/>
            <a:ext cx="5695407"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800" b="0" i="0" u="none" strike="noStrike" kern="1200" cap="none" spc="0" normalizeH="0" baseline="0" noProof="0" dirty="0" smtClean="0">
                <a:ln>
                  <a:noFill/>
                </a:ln>
                <a:solidFill>
                  <a:prstClr val="black"/>
                </a:solidFill>
                <a:effectLst/>
                <a:uLnTx/>
                <a:uFillTx/>
                <a:latin typeface="Calibri" panose="020F0502020204030204"/>
                <a:ea typeface="+mn-ea"/>
                <a:cs typeface="+mn-cs"/>
              </a:rPr>
              <a:t>MERKEZ GERİBİLDİRİM RAPORU</a:t>
            </a:r>
            <a:endPar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Dikdörtgen 1"/>
          <p:cNvSpPr/>
          <p:nvPr/>
        </p:nvSpPr>
        <p:spPr>
          <a:xfrm>
            <a:off x="287383" y="1997839"/>
            <a:ext cx="11743508" cy="147732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1200" cap="none" spc="0" normalizeH="0" baseline="0" noProof="0" dirty="0" smtClean="0">
                <a:ln>
                  <a:noFill/>
                </a:ln>
                <a:solidFill>
                  <a:prstClr val="black"/>
                </a:solidFill>
                <a:effectLst/>
                <a:uLnTx/>
                <a:uFillTx/>
                <a:latin typeface="Calibri" panose="020F0502020204030204"/>
                <a:ea typeface="+mn-ea"/>
                <a:cs typeface="+mn-cs"/>
              </a:rPr>
              <a:t>B. Kalite </a:t>
            </a:r>
            <a:r>
              <a:rPr kumimoji="0" lang="tr-TR" sz="1800" b="1" i="0" u="none" strike="noStrike" kern="1200" cap="none" spc="0" normalizeH="0" baseline="0" noProof="0" dirty="0">
                <a:ln>
                  <a:noFill/>
                </a:ln>
                <a:solidFill>
                  <a:prstClr val="black"/>
                </a:solidFill>
                <a:effectLst/>
                <a:uLnTx/>
                <a:uFillTx/>
                <a:latin typeface="Calibri" panose="020F0502020204030204"/>
                <a:ea typeface="+mn-ea"/>
                <a:cs typeface="+mn-cs"/>
              </a:rPr>
              <a:t>Güvence Sistemi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rPr>
              <a:t>Bu bölümde Merkez faaliyetlerini güvence altına alacak kalite güvencesi politikası paydaşlara duyurulmuştur. Merkezin kalite güvence sisteminin oluşturulmasına yönelik kalite odaklı bir birim veya komisyon oluşturulmuştur. Çalışma usulleri veya sorumluluklar tanımlanmıştır.  Oluşturulan birim veya komisyon, merkezin faaliyetlerini veya uygulamalarını izlemekte, değerlendirmekte ve paydaşlar ile birlikte önlemler almaktadır.  Yapılan çalışma ve uygulamaların olgunluk düzeyini belirtiniz.</a:t>
            </a:r>
          </a:p>
        </p:txBody>
      </p:sp>
      <p:graphicFrame>
        <p:nvGraphicFramePr>
          <p:cNvPr id="5" name="Tablo 4"/>
          <p:cNvGraphicFramePr>
            <a:graphicFrameLocks noGrp="1"/>
          </p:cNvGraphicFramePr>
          <p:nvPr>
            <p:extLst/>
          </p:nvPr>
        </p:nvGraphicFramePr>
        <p:xfrm>
          <a:off x="418011" y="3552600"/>
          <a:ext cx="11456126" cy="2870137"/>
        </p:xfrm>
        <a:graphic>
          <a:graphicData uri="http://schemas.openxmlformats.org/drawingml/2006/table">
            <a:tbl>
              <a:tblPr firstRow="1" firstCol="1" bandRow="1">
                <a:tableStyleId>{BDBED569-4797-4DF1-A0F4-6AAB3CD982D8}</a:tableStyleId>
              </a:tblPr>
              <a:tblGrid>
                <a:gridCol w="1149532">
                  <a:extLst>
                    <a:ext uri="{9D8B030D-6E8A-4147-A177-3AD203B41FA5}">
                      <a16:colId xmlns:a16="http://schemas.microsoft.com/office/drawing/2014/main" val="3745459498"/>
                    </a:ext>
                  </a:extLst>
                </a:gridCol>
                <a:gridCol w="8882743">
                  <a:extLst>
                    <a:ext uri="{9D8B030D-6E8A-4147-A177-3AD203B41FA5}">
                      <a16:colId xmlns:a16="http://schemas.microsoft.com/office/drawing/2014/main" val="2710881142"/>
                    </a:ext>
                  </a:extLst>
                </a:gridCol>
                <a:gridCol w="1423851">
                  <a:extLst>
                    <a:ext uri="{9D8B030D-6E8A-4147-A177-3AD203B41FA5}">
                      <a16:colId xmlns:a16="http://schemas.microsoft.com/office/drawing/2014/main" val="3454471132"/>
                    </a:ext>
                  </a:extLst>
                </a:gridCol>
              </a:tblGrid>
              <a:tr h="431571">
                <a:tc>
                  <a:txBody>
                    <a:bodyPr/>
                    <a:lstStyle/>
                    <a:p>
                      <a:pPr marL="457200" algn="just">
                        <a:lnSpc>
                          <a:spcPct val="107000"/>
                        </a:lnSpc>
                        <a:spcAft>
                          <a:spcPts val="0"/>
                        </a:spcAft>
                      </a:pPr>
                      <a:r>
                        <a:rPr lang="tr-TR" sz="1600">
                          <a:effectLst/>
                        </a:rPr>
                        <a:t>Rubik Puan</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tc>
                  <a:txBody>
                    <a:bodyPr/>
                    <a:lstStyle/>
                    <a:p>
                      <a:pPr marL="457200" algn="just">
                        <a:lnSpc>
                          <a:spcPct val="107000"/>
                        </a:lnSpc>
                        <a:spcAft>
                          <a:spcPts val="0"/>
                        </a:spcAft>
                      </a:pPr>
                      <a:r>
                        <a:rPr lang="tr-TR" sz="1600" dirty="0">
                          <a:effectLst/>
                        </a:rPr>
                        <a:t>Açıklamalar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tc>
                  <a:txBody>
                    <a:bodyPr/>
                    <a:lstStyle/>
                    <a:p>
                      <a:pPr marL="457200" algn="just">
                        <a:lnSpc>
                          <a:spcPct val="107000"/>
                        </a:lnSpc>
                        <a:spcAft>
                          <a:spcPts val="0"/>
                        </a:spcAft>
                      </a:pPr>
                      <a:r>
                        <a:rPr lang="tr-TR" sz="1600">
                          <a:effectLst/>
                        </a:rPr>
                        <a:t>Olgunluk Puanı</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extLst>
                  <a:ext uri="{0D108BD9-81ED-4DB2-BD59-A6C34878D82A}">
                    <a16:rowId xmlns:a16="http://schemas.microsoft.com/office/drawing/2014/main" val="1381541851"/>
                  </a:ext>
                </a:extLst>
              </a:tr>
              <a:tr h="218697">
                <a:tc>
                  <a:txBody>
                    <a:bodyPr/>
                    <a:lstStyle/>
                    <a:p>
                      <a:pPr marL="457200" algn="just">
                        <a:lnSpc>
                          <a:spcPct val="107000"/>
                        </a:lnSpc>
                        <a:spcAft>
                          <a:spcPts val="0"/>
                        </a:spcAft>
                      </a:pPr>
                      <a:r>
                        <a:rPr lang="tr-TR" sz="1600">
                          <a:effectLst/>
                        </a:rPr>
                        <a:t>1</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tc>
                  <a:txBody>
                    <a:bodyPr/>
                    <a:lstStyle/>
                    <a:p>
                      <a:pPr marL="457200" algn="just">
                        <a:lnSpc>
                          <a:spcPct val="107000"/>
                        </a:lnSpc>
                        <a:spcAft>
                          <a:spcPts val="0"/>
                        </a:spcAft>
                      </a:pPr>
                      <a:r>
                        <a:rPr lang="tr-TR" sz="1600" dirty="0">
                          <a:effectLst/>
                        </a:rPr>
                        <a:t>Merkezin kalite güvencesi süreçlerini yürütmek üzere oluşturulmuş bir kalite komisyonu veya birim bulunmamaktadır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tc>
                  <a:txBody>
                    <a:bodyPr/>
                    <a:lstStyle/>
                    <a:p>
                      <a:pPr marL="457200" algn="just">
                        <a:lnSpc>
                          <a:spcPct val="107000"/>
                        </a:lnSpc>
                        <a:spcAft>
                          <a:spcPts val="0"/>
                        </a:spcAft>
                      </a:pPr>
                      <a:r>
                        <a:rPr lang="tr-TR" sz="16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extLst>
                  <a:ext uri="{0D108BD9-81ED-4DB2-BD59-A6C34878D82A}">
                    <a16:rowId xmlns:a16="http://schemas.microsoft.com/office/drawing/2014/main" val="4044322925"/>
                  </a:ext>
                </a:extLst>
              </a:tr>
              <a:tr h="218697">
                <a:tc>
                  <a:txBody>
                    <a:bodyPr/>
                    <a:lstStyle/>
                    <a:p>
                      <a:pPr marL="457200" algn="just">
                        <a:lnSpc>
                          <a:spcPct val="107000"/>
                        </a:lnSpc>
                        <a:spcAft>
                          <a:spcPts val="0"/>
                        </a:spcAft>
                      </a:pPr>
                      <a:r>
                        <a:rPr lang="tr-TR" sz="1600">
                          <a:effectLst/>
                        </a:rPr>
                        <a:t>2</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tc>
                  <a:txBody>
                    <a:bodyPr/>
                    <a:lstStyle/>
                    <a:p>
                      <a:pPr marL="457200" algn="just">
                        <a:lnSpc>
                          <a:spcPct val="107000"/>
                        </a:lnSpc>
                        <a:spcAft>
                          <a:spcPts val="0"/>
                        </a:spcAft>
                      </a:pPr>
                      <a:r>
                        <a:rPr lang="tr-TR" sz="1600">
                          <a:effectLst/>
                        </a:rPr>
                        <a:t>Merkezin Kalite komisyonunun veya birimin yetki, görev ve sorumlulukları ile organizasyon yapısı tanımlanmıştır.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tc>
                  <a:txBody>
                    <a:bodyPr/>
                    <a:lstStyle/>
                    <a:p>
                      <a:pPr marL="457200" algn="just">
                        <a:lnSpc>
                          <a:spcPct val="107000"/>
                        </a:lnSpc>
                        <a:spcAft>
                          <a:spcPts val="0"/>
                        </a:spcAft>
                      </a:pPr>
                      <a:r>
                        <a:rPr lang="tr-TR" sz="16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extLst>
                  <a:ext uri="{0D108BD9-81ED-4DB2-BD59-A6C34878D82A}">
                    <a16:rowId xmlns:a16="http://schemas.microsoft.com/office/drawing/2014/main" val="3294477153"/>
                  </a:ext>
                </a:extLst>
              </a:tr>
              <a:tr h="328045">
                <a:tc>
                  <a:txBody>
                    <a:bodyPr/>
                    <a:lstStyle/>
                    <a:p>
                      <a:pPr marL="457200" algn="just">
                        <a:lnSpc>
                          <a:spcPct val="107000"/>
                        </a:lnSpc>
                        <a:spcAft>
                          <a:spcPts val="0"/>
                        </a:spcAft>
                      </a:pPr>
                      <a:r>
                        <a:rPr lang="tr-TR" sz="1600">
                          <a:effectLst/>
                        </a:rPr>
                        <a:t>3</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tc>
                  <a:txBody>
                    <a:bodyPr/>
                    <a:lstStyle/>
                    <a:p>
                      <a:pPr marL="457200" algn="just">
                        <a:lnSpc>
                          <a:spcPct val="107000"/>
                        </a:lnSpc>
                        <a:spcAft>
                          <a:spcPts val="0"/>
                        </a:spcAft>
                      </a:pPr>
                      <a:r>
                        <a:rPr lang="tr-TR" sz="1600">
                          <a:effectLst/>
                        </a:rPr>
                        <a:t>Kalite komisyonu veya birimin merkezin kalite güvencesi çalışmalarını etkin, kapsayıcı, katılımcı, şeffaf ve karar alma mekanizmalarında etkili biçimde yürütmektedir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tc>
                  <a:txBody>
                    <a:bodyPr/>
                    <a:lstStyle/>
                    <a:p>
                      <a:pPr marL="457200" algn="just">
                        <a:lnSpc>
                          <a:spcPct val="107000"/>
                        </a:lnSpc>
                        <a:spcAft>
                          <a:spcPts val="0"/>
                        </a:spcAft>
                      </a:pPr>
                      <a:r>
                        <a:rPr lang="tr-TR" sz="16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extLst>
                  <a:ext uri="{0D108BD9-81ED-4DB2-BD59-A6C34878D82A}">
                    <a16:rowId xmlns:a16="http://schemas.microsoft.com/office/drawing/2014/main" val="4203685946"/>
                  </a:ext>
                </a:extLst>
              </a:tr>
              <a:tr h="218697">
                <a:tc>
                  <a:txBody>
                    <a:bodyPr/>
                    <a:lstStyle/>
                    <a:p>
                      <a:pPr marL="457200" algn="just">
                        <a:lnSpc>
                          <a:spcPct val="107000"/>
                        </a:lnSpc>
                        <a:spcAft>
                          <a:spcPts val="0"/>
                        </a:spcAft>
                      </a:pPr>
                      <a:r>
                        <a:rPr lang="tr-TR" sz="1600">
                          <a:effectLst/>
                        </a:rPr>
                        <a:t>4</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tc>
                  <a:txBody>
                    <a:bodyPr/>
                    <a:lstStyle/>
                    <a:p>
                      <a:pPr marL="457200" algn="just">
                        <a:lnSpc>
                          <a:spcPct val="107000"/>
                        </a:lnSpc>
                        <a:spcAft>
                          <a:spcPts val="0"/>
                        </a:spcAft>
                      </a:pPr>
                      <a:r>
                        <a:rPr lang="tr-TR" sz="1600">
                          <a:effectLst/>
                        </a:rPr>
                        <a:t>Kalite komisyonu veya birimin çalışma biçimi ve işleyişi izlenmekte ve bağlı iyileştirmeler gerçekleştirilmektedir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tc>
                  <a:txBody>
                    <a:bodyPr/>
                    <a:lstStyle/>
                    <a:p>
                      <a:pPr marL="457200" algn="just">
                        <a:lnSpc>
                          <a:spcPct val="107000"/>
                        </a:lnSpc>
                        <a:spcAft>
                          <a:spcPts val="0"/>
                        </a:spcAft>
                      </a:pPr>
                      <a:r>
                        <a:rPr lang="tr-TR" sz="16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extLst>
                  <a:ext uri="{0D108BD9-81ED-4DB2-BD59-A6C34878D82A}">
                    <a16:rowId xmlns:a16="http://schemas.microsoft.com/office/drawing/2014/main" val="696835044"/>
                  </a:ext>
                </a:extLst>
              </a:tr>
              <a:tr h="218697">
                <a:tc>
                  <a:txBody>
                    <a:bodyPr/>
                    <a:lstStyle/>
                    <a:p>
                      <a:pPr marL="457200" algn="just">
                        <a:lnSpc>
                          <a:spcPct val="107000"/>
                        </a:lnSpc>
                        <a:spcAft>
                          <a:spcPts val="0"/>
                        </a:spcAft>
                      </a:pPr>
                      <a:r>
                        <a:rPr lang="tr-TR" sz="1600">
                          <a:effectLst/>
                        </a:rPr>
                        <a:t>5</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tc>
                  <a:txBody>
                    <a:bodyPr/>
                    <a:lstStyle/>
                    <a:p>
                      <a:pPr marL="457200" algn="just">
                        <a:lnSpc>
                          <a:spcPct val="107000"/>
                        </a:lnSpc>
                        <a:spcAft>
                          <a:spcPts val="0"/>
                        </a:spcAft>
                      </a:pPr>
                      <a:r>
                        <a:rPr lang="tr-TR" sz="1600">
                          <a:effectLst/>
                        </a:rPr>
                        <a:t>İçselleştirilmiş, sistematik, sürdürülebilir ve örnek gösterilebilir uygulamalar bulunmaktadır.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tc>
                  <a:txBody>
                    <a:bodyPr/>
                    <a:lstStyle/>
                    <a:p>
                      <a:pPr marL="457200" algn="just">
                        <a:lnSpc>
                          <a:spcPct val="107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extLst>
                  <a:ext uri="{0D108BD9-81ED-4DB2-BD59-A6C34878D82A}">
                    <a16:rowId xmlns:a16="http://schemas.microsoft.com/office/drawing/2014/main" val="2435402823"/>
                  </a:ext>
                </a:extLst>
              </a:tr>
            </a:tbl>
          </a:graphicData>
        </a:graphic>
      </p:graphicFrame>
    </p:spTree>
    <p:extLst>
      <p:ext uri="{BB962C8B-B14F-4D97-AF65-F5344CB8AC3E}">
        <p14:creationId xmlns:p14="http://schemas.microsoft.com/office/powerpoint/2010/main" val="33817644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3" name="Dikdörtgen 22"/>
          <p:cNvSpPr/>
          <p:nvPr/>
        </p:nvSpPr>
        <p:spPr>
          <a:xfrm>
            <a:off x="-1" y="1397185"/>
            <a:ext cx="5695407"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800" b="0" i="0" u="none" strike="noStrike" kern="1200" cap="none" spc="0" normalizeH="0" baseline="0" noProof="0" dirty="0" smtClean="0">
                <a:ln>
                  <a:noFill/>
                </a:ln>
                <a:solidFill>
                  <a:prstClr val="black"/>
                </a:solidFill>
                <a:effectLst/>
                <a:uLnTx/>
                <a:uFillTx/>
                <a:latin typeface="Calibri" panose="020F0502020204030204"/>
                <a:ea typeface="+mn-ea"/>
                <a:cs typeface="+mn-cs"/>
              </a:rPr>
              <a:t>MERKEZ GERİBİLDİRİM RAPORU</a:t>
            </a:r>
            <a:endPar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Dikdörtgen 1"/>
          <p:cNvSpPr/>
          <p:nvPr/>
        </p:nvSpPr>
        <p:spPr>
          <a:xfrm>
            <a:off x="272868" y="2215553"/>
            <a:ext cx="11743508" cy="2677656"/>
          </a:xfrm>
          <a:prstGeom prst="rect">
            <a:avLst/>
          </a:prstGeom>
          <a:ln w="38100">
            <a:solidFill>
              <a:srgbClr val="FFC000"/>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smtClean="0">
                <a:ln>
                  <a:noFill/>
                </a:ln>
                <a:solidFill>
                  <a:prstClr val="black"/>
                </a:solidFill>
                <a:effectLst/>
                <a:uLnTx/>
                <a:uFillTx/>
                <a:latin typeface="Calibri" panose="020F0502020204030204"/>
              </a:rPr>
              <a:t>B. Kalite </a:t>
            </a:r>
            <a:r>
              <a:rPr kumimoji="0" lang="tr-TR" sz="2400" b="1" i="0" u="none" strike="noStrike" kern="1200" cap="none" spc="0" normalizeH="0" baseline="0" noProof="0" dirty="0">
                <a:ln>
                  <a:noFill/>
                </a:ln>
                <a:solidFill>
                  <a:prstClr val="black"/>
                </a:solidFill>
                <a:effectLst/>
                <a:uLnTx/>
                <a:uFillTx/>
                <a:latin typeface="Calibri" panose="020F0502020204030204"/>
              </a:rPr>
              <a:t>Güvence </a:t>
            </a:r>
            <a:r>
              <a:rPr kumimoji="0" lang="tr-TR" sz="2400" b="1" i="0" u="none" strike="noStrike" kern="1200" cap="none" spc="0" normalizeH="0" baseline="0" noProof="0" dirty="0" smtClean="0">
                <a:ln>
                  <a:noFill/>
                </a:ln>
                <a:solidFill>
                  <a:prstClr val="black"/>
                </a:solidFill>
                <a:effectLst/>
                <a:uLnTx/>
                <a:uFillTx/>
                <a:latin typeface="Calibri" panose="020F0502020204030204"/>
              </a:rPr>
              <a:t>Sistemi-BGBR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2400" b="1" i="0" u="none" strike="noStrike" kern="1200" cap="none" spc="0" normalizeH="0" baseline="0" noProof="0" dirty="0">
              <a:ln>
                <a:noFill/>
              </a:ln>
              <a:solidFill>
                <a:prstClr val="black"/>
              </a:solidFill>
              <a:effectLst/>
              <a:uLnTx/>
              <a:uFillTx/>
              <a:latin typeface="Calibri" panose="020F0502020204030204"/>
            </a:endParaRPr>
          </a:p>
          <a:p>
            <a:pPr lvl="0"/>
            <a:r>
              <a:rPr lang="tr-TR" sz="2400" dirty="0" smtClean="0"/>
              <a:t>Merkez bünyesinde Kalite Güvence Sisteminin oluşturulmasına ve merkezin faaliyetlerini veya uygulamalarını izlemekte, değerlendirmekte ve paydaşlar ile birlikte önlemler alınmasına yönelik kalite odaklı bir birim veya komisyon oluşturulmadığı görünmektedir. Komisyon oluşturulduktan sonra, Komisyonun çalışma usul ve esaslarının belirlenip paydaşlara duyurulmasında yarar görünmektedir.</a:t>
            </a:r>
            <a:r>
              <a:rPr kumimoji="0" lang="tr-TR" sz="2400" b="0" i="0" u="none" strike="noStrike" kern="1200" cap="none" spc="0" normalizeH="0" baseline="0" noProof="0" dirty="0" smtClean="0">
                <a:ln>
                  <a:noFill/>
                </a:ln>
                <a:solidFill>
                  <a:prstClr val="black"/>
                </a:solidFill>
                <a:effectLst/>
                <a:uLnTx/>
                <a:uFillTx/>
                <a:latin typeface="Calibri" panose="020F0502020204030204"/>
              </a:rPr>
              <a:t>.</a:t>
            </a:r>
            <a:endParaRPr kumimoji="0" lang="tr-TR" sz="2400" b="0" i="0" u="none" strike="noStrike" kern="1200" cap="none" spc="0" normalizeH="0" baseline="0" noProof="0" dirty="0">
              <a:ln>
                <a:noFill/>
              </a:ln>
              <a:solidFill>
                <a:prstClr val="black"/>
              </a:solidFill>
              <a:effectLst/>
              <a:uLnTx/>
              <a:uFillTx/>
              <a:latin typeface="Calibri" panose="020F0502020204030204"/>
            </a:endParaRPr>
          </a:p>
        </p:txBody>
      </p:sp>
      <p:sp>
        <p:nvSpPr>
          <p:cNvPr id="3" name="Dikdörtgen 2"/>
          <p:cNvSpPr/>
          <p:nvPr/>
        </p:nvSpPr>
        <p:spPr>
          <a:xfrm>
            <a:off x="435429" y="5394279"/>
            <a:ext cx="11161485" cy="830997"/>
          </a:xfrm>
          <a:prstGeom prst="rect">
            <a:avLst/>
          </a:prstGeom>
          <a:ln w="38100">
            <a:solidFill>
              <a:srgbClr val="0070C0"/>
            </a:solidFill>
          </a:ln>
        </p:spPr>
        <p:txBody>
          <a:bodyPr wrap="square">
            <a:spAutoFit/>
          </a:bodyPr>
          <a:lstStyle/>
          <a:p>
            <a:r>
              <a:rPr lang="tr-TR" sz="2400" dirty="0">
                <a:solidFill>
                  <a:srgbClr val="000000"/>
                </a:solidFill>
              </a:rPr>
              <a:t>M</a:t>
            </a:r>
            <a:r>
              <a:rPr lang="tr-TR" sz="2400" dirty="0" smtClean="0">
                <a:solidFill>
                  <a:srgbClr val="000000"/>
                </a:solidFill>
                <a:effectLst/>
              </a:rPr>
              <a:t>erkezin kalite güvencesi süreçlerini yürütmek üzere oluşturulmuş bir kalite komisyonu veya birimi bulunmadığından dolayı </a:t>
            </a:r>
            <a:r>
              <a:rPr lang="tr-TR" sz="2400" dirty="0" err="1" smtClean="0">
                <a:solidFill>
                  <a:srgbClr val="000000"/>
                </a:solidFill>
                <a:effectLst/>
              </a:rPr>
              <a:t>rubik</a:t>
            </a:r>
            <a:r>
              <a:rPr lang="tr-TR" sz="2400" dirty="0" smtClean="0">
                <a:solidFill>
                  <a:srgbClr val="000000"/>
                </a:solidFill>
                <a:effectLst/>
              </a:rPr>
              <a:t> puanı 1 olarak değerlendirilmektedir.</a:t>
            </a:r>
            <a:endParaRPr lang="tr-TR" sz="2400" dirty="0"/>
          </a:p>
        </p:txBody>
      </p:sp>
    </p:spTree>
    <p:extLst>
      <p:ext uri="{BB962C8B-B14F-4D97-AF65-F5344CB8AC3E}">
        <p14:creationId xmlns:p14="http://schemas.microsoft.com/office/powerpoint/2010/main" val="38304023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3" name="Dikdörtgen 22"/>
          <p:cNvSpPr/>
          <p:nvPr/>
        </p:nvSpPr>
        <p:spPr>
          <a:xfrm>
            <a:off x="-1" y="1397185"/>
            <a:ext cx="5695407"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800" b="0" i="0" u="none" strike="noStrike" kern="1200" cap="none" spc="0" normalizeH="0" baseline="0" noProof="0" dirty="0" smtClean="0">
                <a:ln>
                  <a:noFill/>
                </a:ln>
                <a:solidFill>
                  <a:prstClr val="black"/>
                </a:solidFill>
                <a:effectLst/>
                <a:uLnTx/>
                <a:uFillTx/>
                <a:latin typeface="Calibri" panose="020F0502020204030204"/>
                <a:ea typeface="+mn-ea"/>
                <a:cs typeface="+mn-cs"/>
              </a:rPr>
              <a:t>MERKEZ GERİBİLDİRİM RAPORU</a:t>
            </a:r>
            <a:endPar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Dikdörtgen 2"/>
          <p:cNvSpPr/>
          <p:nvPr/>
        </p:nvSpPr>
        <p:spPr>
          <a:xfrm>
            <a:off x="143691" y="2279864"/>
            <a:ext cx="11691257" cy="415498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smtClean="0">
                <a:ln>
                  <a:noFill/>
                </a:ln>
                <a:solidFill>
                  <a:prstClr val="black"/>
                </a:solidFill>
                <a:effectLst/>
                <a:uLnTx/>
                <a:uFillTx/>
                <a:latin typeface="Calibri" panose="020F0502020204030204"/>
                <a:ea typeface="+mn-ea"/>
                <a:cs typeface="+mn-cs"/>
              </a:rPr>
              <a:t>C. Merkez </a:t>
            </a:r>
            <a:r>
              <a:rPr kumimoji="0" lang="tr-TR" sz="2400" b="1" i="0" u="none" strike="noStrike" kern="1200" cap="none" spc="0" normalizeH="0" baseline="0" noProof="0" dirty="0">
                <a:ln>
                  <a:noFill/>
                </a:ln>
                <a:solidFill>
                  <a:prstClr val="black"/>
                </a:solidFill>
                <a:effectLst/>
                <a:uLnTx/>
                <a:uFillTx/>
                <a:latin typeface="Calibri" panose="020F0502020204030204"/>
                <a:ea typeface="+mn-ea"/>
                <a:cs typeface="+mn-cs"/>
              </a:rPr>
              <a:t>Faaliyetlerinin Değerlendirilmesi</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a:ln>
                  <a:noFill/>
                </a:ln>
                <a:solidFill>
                  <a:prstClr val="black"/>
                </a:solidFill>
                <a:effectLst/>
                <a:uLnTx/>
                <a:uFillTx/>
                <a:latin typeface="Calibri" panose="020F0502020204030204"/>
                <a:ea typeface="+mn-ea"/>
                <a:cs typeface="+mn-cs"/>
              </a:rPr>
              <a:t>Bu bölümde, Merkezin Yönetmeliğinde belirtilen amaç doğrultusunda merkezin faaliyet alanlarında yapılan çalışmalar, planlamalar ve iyileştirme yönünde yapılan çalışmalar kanıtları ile birlikte değerlendirilir. Merkez tarafından yayınlanan faaliyetleri kapsamında merkez tarafından yıl içerisinde yapılan çalışmalar veya uygulamalar hakkında değerlendirmeler yapılır. Yapılan çalışmalar veya uygulamalar ile merkezin faaliyet alanı ile uyumlu olup olmadığı değerlendirilir. </a:t>
            </a:r>
            <a:endParaRPr kumimoji="0" lang="tr-TR" sz="24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a:ln>
                  <a:noFill/>
                </a:ln>
                <a:solidFill>
                  <a:prstClr val="black"/>
                </a:solidFill>
                <a:effectLst/>
                <a:uLnTx/>
                <a:uFillTx/>
                <a:latin typeface="Calibri" panose="020F0502020204030204"/>
                <a:ea typeface="+mn-ea"/>
                <a:cs typeface="+mn-cs"/>
              </a:rPr>
              <a:t>Her bir faaliyet kapsamında yapılan çalışma veya uygulamaların olgunluk düzeyini belirtilen puanlandırma yapılır. Puanlandırmada aşağıdaki ölçeklendirme kullanılır. </a:t>
            </a:r>
          </a:p>
        </p:txBody>
      </p:sp>
    </p:spTree>
    <p:extLst>
      <p:ext uri="{BB962C8B-B14F-4D97-AF65-F5344CB8AC3E}">
        <p14:creationId xmlns:p14="http://schemas.microsoft.com/office/powerpoint/2010/main" val="21856448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3" name="Dikdörtgen 22"/>
          <p:cNvSpPr/>
          <p:nvPr/>
        </p:nvSpPr>
        <p:spPr>
          <a:xfrm>
            <a:off x="-1" y="1397185"/>
            <a:ext cx="5695407"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800" b="0" i="0" u="none" strike="noStrike" kern="1200" cap="none" spc="0" normalizeH="0" baseline="0" noProof="0" dirty="0" smtClean="0">
                <a:ln>
                  <a:noFill/>
                </a:ln>
                <a:solidFill>
                  <a:prstClr val="black"/>
                </a:solidFill>
                <a:effectLst/>
                <a:uLnTx/>
                <a:uFillTx/>
                <a:latin typeface="Calibri" panose="020F0502020204030204"/>
                <a:ea typeface="+mn-ea"/>
                <a:cs typeface="+mn-cs"/>
              </a:rPr>
              <a:t>MERKEZ GERİBİLDİRİM RAPORU</a:t>
            </a:r>
            <a:endPar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2" name="Tablo 1"/>
          <p:cNvGraphicFramePr>
            <a:graphicFrameLocks noGrp="1"/>
          </p:cNvGraphicFramePr>
          <p:nvPr>
            <p:extLst/>
          </p:nvPr>
        </p:nvGraphicFramePr>
        <p:xfrm>
          <a:off x="248195" y="2018606"/>
          <a:ext cx="11325496" cy="2595821"/>
        </p:xfrm>
        <a:graphic>
          <a:graphicData uri="http://schemas.openxmlformats.org/drawingml/2006/table">
            <a:tbl>
              <a:tblPr firstRow="1" firstCol="1" bandRow="1">
                <a:tableStyleId>{073A0DAA-6AF3-43AB-8588-CEC1D06C72B9}</a:tableStyleId>
              </a:tblPr>
              <a:tblGrid>
                <a:gridCol w="1149531">
                  <a:extLst>
                    <a:ext uri="{9D8B030D-6E8A-4147-A177-3AD203B41FA5}">
                      <a16:colId xmlns:a16="http://schemas.microsoft.com/office/drawing/2014/main" val="1009482965"/>
                    </a:ext>
                  </a:extLst>
                </a:gridCol>
                <a:gridCol w="8791303">
                  <a:extLst>
                    <a:ext uri="{9D8B030D-6E8A-4147-A177-3AD203B41FA5}">
                      <a16:colId xmlns:a16="http://schemas.microsoft.com/office/drawing/2014/main" val="677046053"/>
                    </a:ext>
                  </a:extLst>
                </a:gridCol>
                <a:gridCol w="1384662">
                  <a:extLst>
                    <a:ext uri="{9D8B030D-6E8A-4147-A177-3AD203B41FA5}">
                      <a16:colId xmlns:a16="http://schemas.microsoft.com/office/drawing/2014/main" val="929328902"/>
                    </a:ext>
                  </a:extLst>
                </a:gridCol>
              </a:tblGrid>
              <a:tr h="434249">
                <a:tc>
                  <a:txBody>
                    <a:bodyPr/>
                    <a:lstStyle/>
                    <a:p>
                      <a:pPr marL="457200" algn="just">
                        <a:lnSpc>
                          <a:spcPct val="107000"/>
                        </a:lnSpc>
                        <a:spcAft>
                          <a:spcPts val="0"/>
                        </a:spcAft>
                      </a:pPr>
                      <a:r>
                        <a:rPr lang="tr-TR" sz="1600">
                          <a:effectLst/>
                        </a:rPr>
                        <a:t>Rubik Puan</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tc>
                  <a:txBody>
                    <a:bodyPr/>
                    <a:lstStyle/>
                    <a:p>
                      <a:pPr marL="457200" algn="just">
                        <a:lnSpc>
                          <a:spcPct val="107000"/>
                        </a:lnSpc>
                        <a:spcAft>
                          <a:spcPts val="0"/>
                        </a:spcAft>
                      </a:pPr>
                      <a:r>
                        <a:rPr lang="tr-TR" sz="1600" dirty="0">
                          <a:effectLst/>
                        </a:rPr>
                        <a:t>Açıklamalar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tc>
                  <a:txBody>
                    <a:bodyPr/>
                    <a:lstStyle/>
                    <a:p>
                      <a:pPr marL="457200" algn="just">
                        <a:lnSpc>
                          <a:spcPct val="107000"/>
                        </a:lnSpc>
                        <a:spcAft>
                          <a:spcPts val="0"/>
                        </a:spcAft>
                      </a:pPr>
                      <a:r>
                        <a:rPr lang="tr-TR" sz="1600">
                          <a:effectLst/>
                        </a:rPr>
                        <a:t>Olgunluk Puanı</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extLst>
                  <a:ext uri="{0D108BD9-81ED-4DB2-BD59-A6C34878D82A}">
                    <a16:rowId xmlns:a16="http://schemas.microsoft.com/office/drawing/2014/main" val="1938474754"/>
                  </a:ext>
                </a:extLst>
              </a:tr>
              <a:tr h="181306">
                <a:tc>
                  <a:txBody>
                    <a:bodyPr/>
                    <a:lstStyle/>
                    <a:p>
                      <a:pPr marL="457200" algn="just">
                        <a:lnSpc>
                          <a:spcPct val="107000"/>
                        </a:lnSpc>
                        <a:spcAft>
                          <a:spcPts val="0"/>
                        </a:spcAft>
                      </a:pPr>
                      <a:r>
                        <a:rPr lang="tr-TR" sz="1600">
                          <a:effectLst/>
                        </a:rPr>
                        <a:t>1</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tc>
                  <a:txBody>
                    <a:bodyPr/>
                    <a:lstStyle/>
                    <a:p>
                      <a:pPr marL="457200" algn="just">
                        <a:lnSpc>
                          <a:spcPct val="107000"/>
                        </a:lnSpc>
                        <a:spcAft>
                          <a:spcPts val="0"/>
                        </a:spcAft>
                      </a:pPr>
                      <a:r>
                        <a:rPr lang="tr-TR" sz="1600">
                          <a:effectLst/>
                        </a:rPr>
                        <a:t>Faaliyet ile ilgili tanımlı süreç veya mekanizme bulunmamaktadır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tc>
                  <a:txBody>
                    <a:bodyPr/>
                    <a:lstStyle/>
                    <a:p>
                      <a:pPr marL="457200" algn="just">
                        <a:lnSpc>
                          <a:spcPct val="107000"/>
                        </a:lnSpc>
                        <a:spcAft>
                          <a:spcPts val="0"/>
                        </a:spcAft>
                      </a:pPr>
                      <a:r>
                        <a:rPr lang="tr-TR" sz="16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extLst>
                  <a:ext uri="{0D108BD9-81ED-4DB2-BD59-A6C34878D82A}">
                    <a16:rowId xmlns:a16="http://schemas.microsoft.com/office/drawing/2014/main" val="3396510739"/>
                  </a:ext>
                </a:extLst>
              </a:tr>
              <a:tr h="543917">
                <a:tc>
                  <a:txBody>
                    <a:bodyPr/>
                    <a:lstStyle/>
                    <a:p>
                      <a:pPr marL="457200" algn="just">
                        <a:lnSpc>
                          <a:spcPct val="107000"/>
                        </a:lnSpc>
                        <a:spcAft>
                          <a:spcPts val="0"/>
                        </a:spcAft>
                      </a:pPr>
                      <a:r>
                        <a:rPr lang="tr-TR" sz="1600">
                          <a:effectLst/>
                        </a:rPr>
                        <a:t>2</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tc>
                  <a:txBody>
                    <a:bodyPr/>
                    <a:lstStyle/>
                    <a:p>
                      <a:pPr marL="457200" algn="just">
                        <a:lnSpc>
                          <a:spcPct val="107000"/>
                        </a:lnSpc>
                        <a:spcAft>
                          <a:spcPts val="0"/>
                        </a:spcAft>
                      </a:pPr>
                      <a:r>
                        <a:rPr lang="tr-TR" sz="1600">
                          <a:effectLst/>
                        </a:rPr>
                        <a:t>Faaliyet ile ilgili planlama (tanımlı süreçler) bulunmakta, ancak herhangi bir uygulama bulunmamakta veya kısmi uygulamalar bulunmaktadır.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tc>
                  <a:txBody>
                    <a:bodyPr/>
                    <a:lstStyle/>
                    <a:p>
                      <a:pPr marL="457200" algn="just">
                        <a:lnSpc>
                          <a:spcPct val="107000"/>
                        </a:lnSpc>
                        <a:spcAft>
                          <a:spcPts val="0"/>
                        </a:spcAft>
                      </a:pPr>
                      <a:r>
                        <a:rPr lang="tr-TR" sz="16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extLst>
                  <a:ext uri="{0D108BD9-81ED-4DB2-BD59-A6C34878D82A}">
                    <a16:rowId xmlns:a16="http://schemas.microsoft.com/office/drawing/2014/main" val="194035768"/>
                  </a:ext>
                </a:extLst>
              </a:tr>
              <a:tr h="543917">
                <a:tc>
                  <a:txBody>
                    <a:bodyPr/>
                    <a:lstStyle/>
                    <a:p>
                      <a:pPr marL="457200" algn="just">
                        <a:lnSpc>
                          <a:spcPct val="107000"/>
                        </a:lnSpc>
                        <a:spcAft>
                          <a:spcPts val="0"/>
                        </a:spcAft>
                      </a:pPr>
                      <a:r>
                        <a:rPr lang="tr-TR" sz="1600">
                          <a:effectLst/>
                        </a:rPr>
                        <a:t>3</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tc>
                  <a:txBody>
                    <a:bodyPr/>
                    <a:lstStyle/>
                    <a:p>
                      <a:pPr marL="457200" algn="just">
                        <a:lnSpc>
                          <a:spcPct val="107000"/>
                        </a:lnSpc>
                        <a:spcAft>
                          <a:spcPts val="0"/>
                        </a:spcAft>
                      </a:pPr>
                      <a:r>
                        <a:rPr lang="tr-TR" sz="1600">
                          <a:effectLst/>
                        </a:rPr>
                        <a:t>Faaliyet ile ilgili uygulamalar bulunmaktadır ve bazı sonuçlar elde edilmektedir. Ancak, sonuçlar izlenmemekte veya kısmen izlenmektedir.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tc>
                  <a:txBody>
                    <a:bodyPr/>
                    <a:lstStyle/>
                    <a:p>
                      <a:pPr marL="457200" algn="just">
                        <a:lnSpc>
                          <a:spcPct val="107000"/>
                        </a:lnSpc>
                        <a:spcAft>
                          <a:spcPts val="0"/>
                        </a:spcAft>
                      </a:pPr>
                      <a:r>
                        <a:rPr lang="tr-TR" sz="16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extLst>
                  <a:ext uri="{0D108BD9-81ED-4DB2-BD59-A6C34878D82A}">
                    <a16:rowId xmlns:a16="http://schemas.microsoft.com/office/drawing/2014/main" val="3395220987"/>
                  </a:ext>
                </a:extLst>
              </a:tr>
              <a:tr h="362611">
                <a:tc>
                  <a:txBody>
                    <a:bodyPr/>
                    <a:lstStyle/>
                    <a:p>
                      <a:pPr marL="457200" algn="just">
                        <a:lnSpc>
                          <a:spcPct val="107000"/>
                        </a:lnSpc>
                        <a:spcAft>
                          <a:spcPts val="0"/>
                        </a:spcAft>
                      </a:pPr>
                      <a:r>
                        <a:rPr lang="tr-TR" sz="1600">
                          <a:effectLst/>
                        </a:rPr>
                        <a:t>4</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tc>
                  <a:txBody>
                    <a:bodyPr/>
                    <a:lstStyle/>
                    <a:p>
                      <a:pPr marL="457200" algn="just">
                        <a:lnSpc>
                          <a:spcPct val="107000"/>
                        </a:lnSpc>
                        <a:spcAft>
                          <a:spcPts val="0"/>
                        </a:spcAft>
                      </a:pPr>
                      <a:r>
                        <a:rPr lang="tr-TR" sz="1600">
                          <a:effectLst/>
                        </a:rPr>
                        <a:t>Faaliyet ile ilgili uygulamalar izlenmekte, ilgili paydaşların katılımlarıyla iyileştirmeler yapılmaktadır.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tc>
                  <a:txBody>
                    <a:bodyPr/>
                    <a:lstStyle/>
                    <a:p>
                      <a:pPr marL="457200" algn="just">
                        <a:lnSpc>
                          <a:spcPct val="107000"/>
                        </a:lnSpc>
                        <a:spcAft>
                          <a:spcPts val="0"/>
                        </a:spcAft>
                      </a:pPr>
                      <a:r>
                        <a:rPr lang="tr-TR" sz="16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extLst>
                  <a:ext uri="{0D108BD9-81ED-4DB2-BD59-A6C34878D82A}">
                    <a16:rowId xmlns:a16="http://schemas.microsoft.com/office/drawing/2014/main" val="3285164833"/>
                  </a:ext>
                </a:extLst>
              </a:tr>
              <a:tr h="362611">
                <a:tc>
                  <a:txBody>
                    <a:bodyPr/>
                    <a:lstStyle/>
                    <a:p>
                      <a:pPr marL="457200" algn="just">
                        <a:lnSpc>
                          <a:spcPct val="107000"/>
                        </a:lnSpc>
                        <a:spcAft>
                          <a:spcPts val="0"/>
                        </a:spcAft>
                      </a:pPr>
                      <a:r>
                        <a:rPr lang="tr-TR" sz="1600">
                          <a:effectLst/>
                        </a:rPr>
                        <a:t>5</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tc>
                  <a:txBody>
                    <a:bodyPr/>
                    <a:lstStyle/>
                    <a:p>
                      <a:pPr marL="457200" algn="just">
                        <a:lnSpc>
                          <a:spcPct val="107000"/>
                        </a:lnSpc>
                        <a:spcAft>
                          <a:spcPts val="0"/>
                        </a:spcAft>
                      </a:pPr>
                      <a:r>
                        <a:rPr lang="tr-TR" sz="1600">
                          <a:effectLst/>
                        </a:rPr>
                        <a:t>İçselleştirilmiş, sistematik, sürdürülebilir ve örnek gösterilebilir uygulamalar bulunmaktadır.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tc>
                  <a:txBody>
                    <a:bodyPr/>
                    <a:lstStyle/>
                    <a:p>
                      <a:pPr marL="457200" algn="just">
                        <a:lnSpc>
                          <a:spcPct val="107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533" marR="63533" marT="0" marB="0"/>
                </a:tc>
                <a:extLst>
                  <a:ext uri="{0D108BD9-81ED-4DB2-BD59-A6C34878D82A}">
                    <a16:rowId xmlns:a16="http://schemas.microsoft.com/office/drawing/2014/main" val="809324976"/>
                  </a:ext>
                </a:extLst>
              </a:tr>
            </a:tbl>
          </a:graphicData>
        </a:graphic>
      </p:graphicFrame>
      <p:sp>
        <p:nvSpPr>
          <p:cNvPr id="4" name="Dikdörtgen 3"/>
          <p:cNvSpPr/>
          <p:nvPr/>
        </p:nvSpPr>
        <p:spPr>
          <a:xfrm>
            <a:off x="143690" y="4806519"/>
            <a:ext cx="11560629" cy="92333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rPr>
              <a:t>ÖRNEK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Calibri" panose="020F0502020204030204"/>
                <a:ea typeface="+mn-ea"/>
                <a:cs typeface="+mn-cs"/>
              </a:rPr>
              <a:t>B.1 </a:t>
            </a:r>
            <a:r>
              <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rPr>
              <a:t>Üniversite bünyesinde yürütülen lisans ve lisansüstü eğitim dâhil tüm uzaktan eğitim programları için gereken akademik ve teknik desteği sağlamak</a:t>
            </a:r>
          </a:p>
        </p:txBody>
      </p:sp>
      <p:graphicFrame>
        <p:nvGraphicFramePr>
          <p:cNvPr id="7" name="Tablo 6"/>
          <p:cNvGraphicFramePr>
            <a:graphicFrameLocks noGrp="1"/>
          </p:cNvGraphicFramePr>
          <p:nvPr>
            <p:extLst/>
          </p:nvPr>
        </p:nvGraphicFramePr>
        <p:xfrm>
          <a:off x="2336119" y="5945182"/>
          <a:ext cx="9237572" cy="586994"/>
        </p:xfrm>
        <a:graphic>
          <a:graphicData uri="http://schemas.openxmlformats.org/drawingml/2006/table">
            <a:tbl>
              <a:tblPr firstRow="1" firstCol="1" bandRow="1">
                <a:tableStyleId>{9D7B26C5-4107-4FEC-AEDC-1716B250A1EF}</a:tableStyleId>
              </a:tblPr>
              <a:tblGrid>
                <a:gridCol w="7957613">
                  <a:extLst>
                    <a:ext uri="{9D8B030D-6E8A-4147-A177-3AD203B41FA5}">
                      <a16:colId xmlns:a16="http://schemas.microsoft.com/office/drawing/2014/main" val="1206860272"/>
                    </a:ext>
                  </a:extLst>
                </a:gridCol>
                <a:gridCol w="1279959">
                  <a:extLst>
                    <a:ext uri="{9D8B030D-6E8A-4147-A177-3AD203B41FA5}">
                      <a16:colId xmlns:a16="http://schemas.microsoft.com/office/drawing/2014/main" val="1230730344"/>
                    </a:ext>
                  </a:extLst>
                </a:gridCol>
              </a:tblGrid>
              <a:tr h="0">
                <a:tc>
                  <a:txBody>
                    <a:bodyPr/>
                    <a:lstStyle/>
                    <a:p>
                      <a:pPr marL="457200" algn="just">
                        <a:lnSpc>
                          <a:spcPct val="107000"/>
                        </a:lnSpc>
                        <a:spcAft>
                          <a:spcPts val="0"/>
                        </a:spcAft>
                      </a:pPr>
                      <a:r>
                        <a:rPr lang="tr-TR" sz="1800">
                          <a:effectLst/>
                        </a:rPr>
                        <a:t>Faaliyet ile ilgili uygulamalar bulunmaktadır ve bazı sonuçlar elde edilmektedir. Ancak, sonuçlar izlenmemekte veya kısmen izlenmektedir.</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tr-TR" sz="1800" dirty="0">
                          <a:effectLst/>
                        </a:rPr>
                        <a:t>3</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50106846"/>
                  </a:ext>
                </a:extLst>
              </a:tr>
            </a:tbl>
          </a:graphicData>
        </a:graphic>
      </p:graphicFrame>
      <p:sp>
        <p:nvSpPr>
          <p:cNvPr id="8" name="Dikdörtgen 7"/>
          <p:cNvSpPr/>
          <p:nvPr/>
        </p:nvSpPr>
        <p:spPr>
          <a:xfrm>
            <a:off x="140518" y="5967636"/>
            <a:ext cx="2250360"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a:ln>
                  <a:noFill/>
                </a:ln>
                <a:solidFill>
                  <a:srgbClr val="00B0F0"/>
                </a:solidFill>
                <a:effectLst/>
                <a:uLnTx/>
                <a:uFillTx/>
                <a:latin typeface="Calibri" panose="020F0502020204030204"/>
                <a:ea typeface="+mn-ea"/>
                <a:cs typeface="+mn-cs"/>
              </a:rPr>
              <a:t>Olgunluk Düzeyi</a:t>
            </a:r>
          </a:p>
        </p:txBody>
      </p:sp>
    </p:spTree>
    <p:extLst>
      <p:ext uri="{BB962C8B-B14F-4D97-AF65-F5344CB8AC3E}">
        <p14:creationId xmlns:p14="http://schemas.microsoft.com/office/powerpoint/2010/main" val="18307850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3" name="Dikdörtgen 22"/>
          <p:cNvSpPr/>
          <p:nvPr/>
        </p:nvSpPr>
        <p:spPr>
          <a:xfrm>
            <a:off x="-1" y="1397185"/>
            <a:ext cx="5695407"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800" b="0" i="0" u="none" strike="noStrike" kern="1200" cap="none" spc="0" normalizeH="0" baseline="0" noProof="0" dirty="0" smtClean="0">
                <a:ln>
                  <a:noFill/>
                </a:ln>
                <a:solidFill>
                  <a:prstClr val="black"/>
                </a:solidFill>
                <a:effectLst/>
                <a:uLnTx/>
                <a:uFillTx/>
                <a:latin typeface="Calibri" panose="020F0502020204030204"/>
                <a:ea typeface="+mn-ea"/>
                <a:cs typeface="+mn-cs"/>
              </a:rPr>
              <a:t>MERKEZ GERİBİLDİRİM RAPORU</a:t>
            </a:r>
            <a:endPar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Dikdörtgen 2"/>
          <p:cNvSpPr/>
          <p:nvPr/>
        </p:nvSpPr>
        <p:spPr>
          <a:xfrm>
            <a:off x="609600" y="2396369"/>
            <a:ext cx="10958286" cy="2308324"/>
          </a:xfrm>
          <a:prstGeom prst="rect">
            <a:avLst/>
          </a:prstGeom>
          <a:ln w="38100">
            <a:solidFill>
              <a:srgbClr val="FFC000"/>
            </a:solidFill>
          </a:ln>
        </p:spPr>
        <p:txBody>
          <a:bodyPr wrap="square">
            <a:spAutoFit/>
          </a:bodyPr>
          <a:lstStyle/>
          <a:p>
            <a:r>
              <a:rPr lang="tr-TR" sz="2400" dirty="0" smtClean="0"/>
              <a:t>C.2.5 Kariyer merkezi platformuna kayıtlı öğrenci sayısının toplam öğrenci sayısına oranı Üniversitemizin Kariyer Merkezi Platformu bulunmamaktadır. Fakat işverenin üniversite öğrenci ve mezunlarına yönelik kariyer imkânlarından haberdar olmaları ve üniversite kariyer merkezinin sunduğu hizmetlerden kolayca yararlanabilmeleri için Yetenek Kapısı Platformu bulunmaktadır. Yetenek Kapısı Platformuna kayıtlı öğrenci sayısının toplam öğrenci sayısına oranı 1653/ 3238’dir. </a:t>
            </a:r>
            <a:endParaRPr lang="tr-TR" sz="2400" dirty="0"/>
          </a:p>
        </p:txBody>
      </p:sp>
      <p:sp>
        <p:nvSpPr>
          <p:cNvPr id="5" name="Dikdörtgen 4"/>
          <p:cNvSpPr/>
          <p:nvPr/>
        </p:nvSpPr>
        <p:spPr>
          <a:xfrm>
            <a:off x="609600" y="5180657"/>
            <a:ext cx="10551886" cy="830997"/>
          </a:xfrm>
          <a:prstGeom prst="rect">
            <a:avLst/>
          </a:prstGeom>
          <a:ln w="38100">
            <a:solidFill>
              <a:srgbClr val="0070C0"/>
            </a:solidFill>
          </a:ln>
        </p:spPr>
        <p:txBody>
          <a:bodyPr wrap="square">
            <a:spAutoFit/>
          </a:bodyPr>
          <a:lstStyle/>
          <a:p>
            <a:r>
              <a:rPr lang="tr-TR" sz="2400" dirty="0">
                <a:solidFill>
                  <a:srgbClr val="FF0000"/>
                </a:solidFill>
              </a:rPr>
              <a:t>Olgunluk </a:t>
            </a:r>
            <a:r>
              <a:rPr lang="tr-TR" sz="2400" dirty="0" smtClean="0">
                <a:solidFill>
                  <a:srgbClr val="FF0000"/>
                </a:solidFill>
              </a:rPr>
              <a:t>Düzeyi:  </a:t>
            </a:r>
            <a:r>
              <a:rPr lang="tr-TR" sz="2400" dirty="0"/>
              <a:t>Faaliyet ile ilgili uygulamalar bulunmaktadır ve bazı sonuçlar elde edilmektedir. Ancak, sonuçlar izlenmemekte veya kısmen </a:t>
            </a:r>
            <a:r>
              <a:rPr lang="tr-TR" sz="2400" dirty="0" smtClean="0"/>
              <a:t>izlenmektedir</a:t>
            </a:r>
            <a:endParaRPr lang="tr-TR" sz="2400" dirty="0"/>
          </a:p>
        </p:txBody>
      </p:sp>
    </p:spTree>
    <p:extLst>
      <p:ext uri="{BB962C8B-B14F-4D97-AF65-F5344CB8AC3E}">
        <p14:creationId xmlns:p14="http://schemas.microsoft.com/office/powerpoint/2010/main" val="22633318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6" name="Diyagram 5"/>
          <p:cNvGraphicFramePr/>
          <p:nvPr>
            <p:extLst/>
          </p:nvPr>
        </p:nvGraphicFramePr>
        <p:xfrm>
          <a:off x="242388" y="2154832"/>
          <a:ext cx="9816011" cy="40369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Dikdörtgen 6"/>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8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REHBERLER VE FORMLAR</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pic>
        <p:nvPicPr>
          <p:cNvPr id="4" name="Resim 3" descr="Ekran Kırpma"/>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423643" y="1515474"/>
            <a:ext cx="1533739" cy="2000529"/>
          </a:xfrm>
          <a:prstGeom prst="rect">
            <a:avLst/>
          </a:prstGeom>
          <a:ln w="76200">
            <a:solidFill>
              <a:schemeClr val="accent2">
                <a:lumMod val="75000"/>
              </a:schemeClr>
            </a:solidFill>
          </a:ln>
        </p:spPr>
      </p:pic>
    </p:spTree>
    <p:extLst>
      <p:ext uri="{BB962C8B-B14F-4D97-AF65-F5344CB8AC3E}">
        <p14:creationId xmlns:p14="http://schemas.microsoft.com/office/powerpoint/2010/main" val="2915159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3" name="Dikdörtgen 22"/>
          <p:cNvSpPr/>
          <p:nvPr/>
        </p:nvSpPr>
        <p:spPr>
          <a:xfrm>
            <a:off x="0" y="1397185"/>
            <a:ext cx="5421086"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rPr>
              <a:t>BİRİM İÇ DEĞERLENDİRME </a:t>
            </a:r>
            <a:r>
              <a:rPr kumimoji="0" lang="tr-TR" sz="2800" b="0" i="0" u="none" strike="noStrike" kern="1200" cap="none" spc="0" normalizeH="0" baseline="0" noProof="0" dirty="0" smtClean="0">
                <a:ln>
                  <a:noFill/>
                </a:ln>
                <a:solidFill>
                  <a:prstClr val="black"/>
                </a:solidFill>
                <a:effectLst/>
                <a:uLnTx/>
                <a:uFillTx/>
                <a:latin typeface="Calibri" panose="020F0502020204030204"/>
                <a:ea typeface="+mn-ea"/>
                <a:cs typeface="+mn-cs"/>
              </a:rPr>
              <a:t>EĞİTİMİ</a:t>
            </a:r>
            <a:endPar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3" name="Diyagram 2"/>
          <p:cNvGraphicFramePr/>
          <p:nvPr>
            <p:extLst/>
          </p:nvPr>
        </p:nvGraphicFramePr>
        <p:xfrm>
          <a:off x="960845" y="2246272"/>
          <a:ext cx="9816011" cy="40369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53267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ikdörtgen 2"/>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8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BİRİM İÇ DEĞERLENDİRME</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graphicFrame>
        <p:nvGraphicFramePr>
          <p:cNvPr id="2" name="Diyagram 1"/>
          <p:cNvGraphicFramePr/>
          <p:nvPr>
            <p:extLst/>
          </p:nvPr>
        </p:nvGraphicFramePr>
        <p:xfrm>
          <a:off x="1960922" y="1439333"/>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atır Belirtme Çizgisi 3 (Kenarlık ve Diğer Çubuk) 3"/>
          <p:cNvSpPr/>
          <p:nvPr/>
        </p:nvSpPr>
        <p:spPr>
          <a:xfrm>
            <a:off x="561703" y="2194560"/>
            <a:ext cx="2599509" cy="1672046"/>
          </a:xfrm>
          <a:prstGeom prst="accentBorderCallout3">
            <a:avLst>
              <a:gd name="adj1" fmla="val 18750"/>
              <a:gd name="adj2" fmla="val -8333"/>
              <a:gd name="adj3" fmla="val 18750"/>
              <a:gd name="adj4" fmla="val -16667"/>
              <a:gd name="adj5" fmla="val 100000"/>
              <a:gd name="adj6" fmla="val -16667"/>
              <a:gd name="adj7" fmla="val 123119"/>
              <a:gd name="adj8" fmla="val 126508"/>
            </a:avLst>
          </a:prstGeom>
          <a:ln w="57150"/>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Calibri" panose="020F0502020204030204"/>
                <a:ea typeface="+mn-ea"/>
                <a:cs typeface="+mn-cs"/>
              </a:rPr>
              <a:t>Merkez tarafından her yıl hazırlanan ve paydaşlara duyurulan Birim İç Değerlendirme Raporu</a:t>
            </a:r>
            <a:endPar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Satır Belirtme Çizgisi 3 (Kenarlık ve Diğer Çubuk) 5"/>
          <p:cNvSpPr/>
          <p:nvPr/>
        </p:nvSpPr>
        <p:spPr>
          <a:xfrm>
            <a:off x="9292044" y="1680758"/>
            <a:ext cx="2599509" cy="1672046"/>
          </a:xfrm>
          <a:prstGeom prst="accentBorderCallout3">
            <a:avLst>
              <a:gd name="adj1" fmla="val 18750"/>
              <a:gd name="adj2" fmla="val -8333"/>
              <a:gd name="adj3" fmla="val 18750"/>
              <a:gd name="adj4" fmla="val -16667"/>
              <a:gd name="adj5" fmla="val 100000"/>
              <a:gd name="adj6" fmla="val -16667"/>
              <a:gd name="adj7" fmla="val 136378"/>
              <a:gd name="adj8" fmla="val -23182"/>
            </a:avLst>
          </a:prstGeom>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Calibri" panose="020F0502020204030204"/>
                <a:ea typeface="+mn-ea"/>
                <a:cs typeface="+mn-cs"/>
              </a:rPr>
              <a:t>İç Değerlendirme Takımı </a:t>
            </a:r>
            <a:r>
              <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rPr>
              <a:t>t</a:t>
            </a:r>
            <a:r>
              <a:rPr kumimoji="0" lang="tr-TR" sz="1800" b="0" i="0" u="none" strike="noStrike" kern="1200" cap="none" spc="0" normalizeH="0" baseline="0" noProof="0" dirty="0" smtClean="0">
                <a:ln>
                  <a:noFill/>
                </a:ln>
                <a:solidFill>
                  <a:prstClr val="black"/>
                </a:solidFill>
                <a:effectLst/>
                <a:uLnTx/>
                <a:uFillTx/>
                <a:latin typeface="Calibri" panose="020F0502020204030204"/>
                <a:ea typeface="+mn-ea"/>
                <a:cs typeface="+mn-cs"/>
              </a:rPr>
              <a:t>arafından hazırlanan ve paydaşlara duyurulan Birim Geribildirim Raporu</a:t>
            </a:r>
            <a:endPar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7258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3" name="Dikdörtgen 22"/>
          <p:cNvSpPr/>
          <p:nvPr/>
        </p:nvSpPr>
        <p:spPr>
          <a:xfrm>
            <a:off x="-1" y="1397185"/>
            <a:ext cx="5695407"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800" b="0" i="0" u="none" strike="noStrike" kern="1200" cap="none" spc="0" normalizeH="0" baseline="0" noProof="0" dirty="0" smtClean="0">
                <a:ln>
                  <a:noFill/>
                </a:ln>
                <a:solidFill>
                  <a:prstClr val="black"/>
                </a:solidFill>
                <a:effectLst/>
                <a:uLnTx/>
                <a:uFillTx/>
                <a:latin typeface="Calibri" panose="020F0502020204030204"/>
                <a:ea typeface="+mn-ea"/>
                <a:cs typeface="+mn-cs"/>
              </a:rPr>
              <a:t>SAHA ZİYARETİ</a:t>
            </a:r>
            <a:endPar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3" name="Nesne 2"/>
          <p:cNvGraphicFramePr>
            <a:graphicFrameLocks noChangeAspect="1"/>
          </p:cNvGraphicFramePr>
          <p:nvPr>
            <p:extLst/>
          </p:nvPr>
        </p:nvGraphicFramePr>
        <p:xfrm>
          <a:off x="144645" y="2018605"/>
          <a:ext cx="6491286" cy="4617325"/>
        </p:xfrm>
        <a:graphic>
          <a:graphicData uri="http://schemas.openxmlformats.org/presentationml/2006/ole">
            <mc:AlternateContent xmlns:mc="http://schemas.openxmlformats.org/markup-compatibility/2006">
              <mc:Choice xmlns:v="urn:schemas-microsoft-com:vml" Requires="v">
                <p:oleObj spid="_x0000_s1030" name="Çalışma Sayfası" r:id="rId4" imgW="5972076" imgH="4114694" progId="Excel.Sheet.12">
                  <p:embed/>
                </p:oleObj>
              </mc:Choice>
              <mc:Fallback>
                <p:oleObj name="Çalışma Sayfası" r:id="rId4" imgW="5972076" imgH="4114694" progId="Excel.Sheet.12">
                  <p:embed/>
                  <p:pic>
                    <p:nvPicPr>
                      <p:cNvPr id="3" name="Nesne 2"/>
                      <p:cNvPicPr/>
                      <p:nvPr/>
                    </p:nvPicPr>
                    <p:blipFill>
                      <a:blip r:embed="rId5"/>
                      <a:stretch>
                        <a:fillRect/>
                      </a:stretch>
                    </p:blipFill>
                    <p:spPr>
                      <a:xfrm>
                        <a:off x="144645" y="2018605"/>
                        <a:ext cx="6491286" cy="4617325"/>
                      </a:xfrm>
                      <a:prstGeom prst="rect">
                        <a:avLst/>
                      </a:prstGeom>
                    </p:spPr>
                  </p:pic>
                </p:oleObj>
              </mc:Fallback>
            </mc:AlternateContent>
          </a:graphicData>
        </a:graphic>
      </p:graphicFrame>
      <p:sp>
        <p:nvSpPr>
          <p:cNvPr id="4" name="Dikdörtgen 3"/>
          <p:cNvSpPr/>
          <p:nvPr/>
        </p:nvSpPr>
        <p:spPr>
          <a:xfrm>
            <a:off x="6940731" y="3442791"/>
            <a:ext cx="4868091" cy="1631216"/>
          </a:xfrm>
          <a:prstGeom prst="rect">
            <a:avLst/>
          </a:prstGeom>
          <a:ln w="57150">
            <a:solidFill>
              <a:schemeClr val="accent1">
                <a:lumMod val="75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a:ln>
                  <a:noFill/>
                </a:ln>
                <a:solidFill>
                  <a:prstClr val="black"/>
                </a:solidFill>
                <a:effectLst/>
                <a:uLnTx/>
                <a:uFillTx/>
                <a:latin typeface="Calibri" panose="020F0502020204030204"/>
                <a:ea typeface="+mn-ea"/>
                <a:cs typeface="+mn-cs"/>
              </a:rPr>
              <a:t>Birim Geribildirim Raporları (BGBR)görüşme sonrasından başlamak üzere 21 günde,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a:ln>
                  <a:noFill/>
                </a:ln>
                <a:solidFill>
                  <a:prstClr val="black"/>
                </a:solidFill>
                <a:effectLst/>
                <a:uLnTx/>
                <a:uFillTx/>
                <a:latin typeface="Calibri" panose="020F0502020204030204"/>
                <a:ea typeface="+mn-ea"/>
                <a:cs typeface="+mn-cs"/>
              </a:rPr>
              <a:t>birim ile görüşülerek tamamlanır ve birim tarafından web sitesinde paydaşlara duyurulur	</a:t>
            </a:r>
          </a:p>
        </p:txBody>
      </p:sp>
    </p:spTree>
    <p:extLst>
      <p:ext uri="{BB962C8B-B14F-4D97-AF65-F5344CB8AC3E}">
        <p14:creationId xmlns:p14="http://schemas.microsoft.com/office/powerpoint/2010/main" val="6968031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3" name="Dikdörtgen 22"/>
          <p:cNvSpPr/>
          <p:nvPr/>
        </p:nvSpPr>
        <p:spPr>
          <a:xfrm>
            <a:off x="-1" y="1397185"/>
            <a:ext cx="7126941"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800" b="0" i="0" u="none" strike="noStrike" kern="1200" cap="none" spc="0" normalizeH="0" baseline="0" noProof="0" dirty="0" smtClean="0">
                <a:ln>
                  <a:noFill/>
                </a:ln>
                <a:solidFill>
                  <a:prstClr val="black"/>
                </a:solidFill>
                <a:effectLst/>
                <a:uLnTx/>
                <a:uFillTx/>
                <a:latin typeface="Calibri" panose="020F0502020204030204"/>
                <a:ea typeface="+mn-ea"/>
                <a:cs typeface="+mn-cs"/>
              </a:rPr>
              <a:t>SAHA ZİYARETİ-ÇIKIŞ BİLDİRİMİ-BİZR</a:t>
            </a:r>
            <a:endPar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3" name="Diyagram 2"/>
          <p:cNvGraphicFramePr/>
          <p:nvPr>
            <p:extLst/>
          </p:nvPr>
        </p:nvGraphicFramePr>
        <p:xfrm>
          <a:off x="373017" y="2018606"/>
          <a:ext cx="3846286" cy="46990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ikdörtgen 3"/>
          <p:cNvSpPr/>
          <p:nvPr/>
        </p:nvSpPr>
        <p:spPr>
          <a:xfrm>
            <a:off x="4336868" y="2008669"/>
            <a:ext cx="7498079" cy="4708981"/>
          </a:xfrm>
          <a:prstGeom prst="rect">
            <a:avLst/>
          </a:prstGeom>
          <a:ln w="57150">
            <a:solidFill>
              <a:srgbClr val="FF0000"/>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smtClean="0">
                <a:ln>
                  <a:noFill/>
                </a:ln>
                <a:solidFill>
                  <a:prstClr val="black"/>
                </a:solidFill>
                <a:effectLst/>
                <a:uLnTx/>
                <a:uFillTx/>
                <a:latin typeface="Calibri" panose="020F0502020204030204"/>
                <a:ea typeface="+mn-ea"/>
                <a:cs typeface="+mn-cs"/>
              </a:rPr>
              <a:t>a) Değerlendirme </a:t>
            </a:r>
            <a:r>
              <a:rPr kumimoji="0" lang="tr-TR" sz="2000" b="0" i="0" u="none" strike="noStrike" kern="1200" cap="none" spc="0" normalizeH="0" baseline="0" noProof="0" dirty="0">
                <a:ln>
                  <a:noFill/>
                </a:ln>
                <a:solidFill>
                  <a:prstClr val="black"/>
                </a:solidFill>
                <a:effectLst/>
                <a:uLnTx/>
                <a:uFillTx/>
                <a:latin typeface="Calibri" panose="020F0502020204030204"/>
                <a:ea typeface="+mn-ea"/>
                <a:cs typeface="+mn-cs"/>
              </a:rPr>
              <a:t>takımı, </a:t>
            </a:r>
            <a:r>
              <a:rPr kumimoji="0" lang="tr-TR" sz="2000" b="0" i="0" u="none" strike="noStrike" kern="1200" cap="none" spc="0" normalizeH="0" baseline="0" noProof="0" dirty="0" smtClean="0">
                <a:ln>
                  <a:noFill/>
                </a:ln>
                <a:solidFill>
                  <a:prstClr val="black"/>
                </a:solidFill>
                <a:effectLst/>
                <a:uLnTx/>
                <a:uFillTx/>
                <a:latin typeface="Calibri" panose="020F0502020204030204"/>
                <a:ea typeface="+mn-ea"/>
                <a:cs typeface="+mn-cs"/>
              </a:rPr>
              <a:t>Birim </a:t>
            </a:r>
            <a:r>
              <a:rPr kumimoji="0" lang="tr-TR" sz="2000" b="0" i="0" u="none" strike="noStrike" kern="1200" cap="none" spc="0" normalizeH="0" baseline="0" noProof="0" dirty="0">
                <a:ln>
                  <a:noFill/>
                </a:ln>
                <a:solidFill>
                  <a:prstClr val="black"/>
                </a:solidFill>
                <a:effectLst/>
                <a:uLnTx/>
                <a:uFillTx/>
                <a:latin typeface="Calibri" panose="020F0502020204030204"/>
                <a:ea typeface="+mn-ea"/>
                <a:cs typeface="+mn-cs"/>
              </a:rPr>
              <a:t>ziyaretinin son etkinliği olarak kanıta dayalı bulgularını, </a:t>
            </a:r>
            <a:r>
              <a:rPr kumimoji="0" lang="tr-TR" sz="2000" b="0" i="0" u="none" strike="noStrike" kern="1200" cap="none" spc="0" normalizeH="0" baseline="0" noProof="0" dirty="0" smtClean="0">
                <a:ln>
                  <a:noFill/>
                </a:ln>
                <a:solidFill>
                  <a:prstClr val="black"/>
                </a:solidFill>
                <a:effectLst/>
                <a:uLnTx/>
                <a:uFillTx/>
                <a:latin typeface="Calibri" panose="020F0502020204030204"/>
                <a:ea typeface="+mn-ea"/>
                <a:cs typeface="+mn-cs"/>
              </a:rPr>
              <a:t>Birim yöneticisi tarafından </a:t>
            </a:r>
            <a:r>
              <a:rPr kumimoji="0" lang="tr-TR" sz="2000" b="0" i="0" u="none" strike="noStrike" kern="1200" cap="none" spc="0" normalizeH="0" baseline="0" noProof="0" dirty="0">
                <a:ln>
                  <a:noFill/>
                </a:ln>
                <a:solidFill>
                  <a:prstClr val="black"/>
                </a:solidFill>
                <a:effectLst/>
                <a:uLnTx/>
                <a:uFillTx/>
                <a:latin typeface="Calibri" panose="020F0502020204030204"/>
                <a:ea typeface="+mn-ea"/>
                <a:cs typeface="+mn-cs"/>
              </a:rPr>
              <a:t>davet edilen gruba sözlü olarak sunar. Bu bildirim "Çıkış Bildirimi", </a:t>
            </a:r>
            <a:r>
              <a:rPr kumimoji="0" lang="tr-TR" sz="2000" b="0" i="0" u="none" strike="noStrike" kern="1200" cap="none" spc="0" normalizeH="0" baseline="0" noProof="0" dirty="0" smtClean="0">
                <a:ln>
                  <a:noFill/>
                </a:ln>
                <a:solidFill>
                  <a:prstClr val="black"/>
                </a:solidFill>
                <a:effectLst/>
                <a:uLnTx/>
                <a:uFillTx/>
                <a:latin typeface="Calibri" panose="020F0502020204030204"/>
                <a:ea typeface="+mn-ea"/>
                <a:cs typeface="+mn-cs"/>
              </a:rPr>
              <a:t>yapıldığı </a:t>
            </a:r>
            <a:r>
              <a:rPr kumimoji="0" lang="tr-TR" sz="2000" b="0" i="0" u="none" strike="noStrike" kern="1200" cap="none" spc="0" normalizeH="0" baseline="0" noProof="0" dirty="0">
                <a:ln>
                  <a:noFill/>
                </a:ln>
                <a:solidFill>
                  <a:prstClr val="black"/>
                </a:solidFill>
                <a:effectLst/>
                <a:uLnTx/>
                <a:uFillTx/>
                <a:latin typeface="Calibri" panose="020F0502020204030204"/>
                <a:ea typeface="+mn-ea"/>
                <a:cs typeface="+mn-cs"/>
              </a:rPr>
              <a:t>toplantı ise "Çıkış Görüşmesi" olarak </a:t>
            </a:r>
            <a:r>
              <a:rPr kumimoji="0" lang="tr-TR" sz="2000" b="0" i="0" u="none" strike="noStrike" kern="1200" cap="none" spc="0" normalizeH="0" baseline="0" noProof="0" dirty="0" smtClean="0">
                <a:ln>
                  <a:noFill/>
                </a:ln>
                <a:solidFill>
                  <a:prstClr val="black"/>
                </a:solidFill>
                <a:effectLst/>
                <a:uLnTx/>
                <a:uFillTx/>
                <a:latin typeface="Calibri" panose="020F0502020204030204"/>
                <a:ea typeface="+mn-ea"/>
                <a:cs typeface="+mn-cs"/>
              </a:rPr>
              <a:t>adlandırılır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a:ln>
                  <a:noFill/>
                </a:ln>
                <a:solidFill>
                  <a:prstClr val="black"/>
                </a:solidFill>
                <a:effectLst/>
                <a:uLnTx/>
                <a:uFillTx/>
                <a:latin typeface="Calibri" panose="020F0502020204030204"/>
                <a:ea typeface="+mn-ea"/>
                <a:cs typeface="+mn-cs"/>
              </a:rPr>
              <a:t>b) Çıkış Bildirimi, değerlendirmeye ilişkin ziyaret sonuç bulgularını yansıtmalıdır. </a:t>
            </a:r>
            <a:r>
              <a:rPr kumimoji="0" lang="tr-TR" sz="2000" b="0" i="0" u="none" strike="noStrike" kern="1200" cap="none" spc="0" normalizeH="0" baseline="0" noProof="0" dirty="0" smtClean="0">
                <a:ln>
                  <a:noFill/>
                </a:ln>
                <a:solidFill>
                  <a:prstClr val="black"/>
                </a:solidFill>
                <a:effectLst/>
                <a:uLnTx/>
                <a:uFillTx/>
                <a:latin typeface="Calibri" panose="020F0502020204030204"/>
                <a:ea typeface="+mn-ea"/>
                <a:cs typeface="+mn-cs"/>
              </a:rPr>
              <a:t>Çıkış Bildirimine birimin </a:t>
            </a:r>
            <a:r>
              <a:rPr kumimoji="0" lang="tr-TR" sz="2000" b="0" i="0" u="none" strike="noStrike" kern="1200" cap="none" spc="0" normalizeH="0" baseline="0" noProof="0" dirty="0">
                <a:ln>
                  <a:noFill/>
                </a:ln>
                <a:solidFill>
                  <a:prstClr val="black"/>
                </a:solidFill>
                <a:effectLst/>
                <a:uLnTx/>
                <a:uFillTx/>
                <a:latin typeface="Calibri" panose="020F0502020204030204"/>
                <a:ea typeface="+mn-ea"/>
                <a:cs typeface="+mn-cs"/>
              </a:rPr>
              <a:t>vereceği yanıtlar, </a:t>
            </a:r>
            <a:r>
              <a:rPr kumimoji="0" lang="tr-TR" sz="2000" b="0" i="0" u="none" strike="noStrike" kern="1200" cap="none" spc="0" normalizeH="0" baseline="0" noProof="0" dirty="0" smtClean="0">
                <a:ln>
                  <a:noFill/>
                </a:ln>
                <a:solidFill>
                  <a:prstClr val="black"/>
                </a:solidFill>
                <a:effectLst/>
                <a:uLnTx/>
                <a:uFillTx/>
                <a:latin typeface="Calibri" panose="020F0502020204030204"/>
                <a:ea typeface="+mn-ea"/>
                <a:cs typeface="+mn-cs"/>
              </a:rPr>
              <a:t>birime </a:t>
            </a:r>
            <a:r>
              <a:rPr kumimoji="0" lang="tr-TR" sz="2000" b="0" i="0" u="none" strike="noStrike" kern="1200" cap="none" spc="0" normalizeH="0" baseline="0" noProof="0" dirty="0">
                <a:ln>
                  <a:noFill/>
                </a:ln>
                <a:solidFill>
                  <a:prstClr val="black"/>
                </a:solidFill>
                <a:effectLst/>
                <a:uLnTx/>
                <a:uFillTx/>
                <a:latin typeface="Calibri" panose="020F0502020204030204"/>
                <a:ea typeface="+mn-ea"/>
                <a:cs typeface="+mn-cs"/>
              </a:rPr>
              <a:t>verilmek üzere hazırlanan taslak </a:t>
            </a:r>
            <a:r>
              <a:rPr kumimoji="0" lang="tr-TR" sz="2000" b="0" i="0" u="none" strike="noStrike" kern="1200" cap="none" spc="0" normalizeH="0" baseline="0" noProof="0" dirty="0" err="1" smtClean="0">
                <a:ln>
                  <a:noFill/>
                </a:ln>
                <a:solidFill>
                  <a:prstClr val="black"/>
                </a:solidFill>
                <a:effectLst/>
                <a:uLnTx/>
                <a:uFillTx/>
                <a:latin typeface="Calibri" panose="020F0502020204030204"/>
                <a:ea typeface="+mn-ea"/>
                <a:cs typeface="+mn-cs"/>
              </a:rPr>
              <a:t>BGBR'de</a:t>
            </a:r>
            <a:r>
              <a:rPr kumimoji="0" lang="tr-TR" sz="2000" b="0" i="0" u="none" strike="noStrike" kern="1200" cap="none" spc="0" normalizeH="0" baseline="0" noProof="0" dirty="0" smtClean="0">
                <a:ln>
                  <a:noFill/>
                </a:ln>
                <a:solidFill>
                  <a:prstClr val="black"/>
                </a:solidFill>
                <a:effectLst/>
                <a:uLnTx/>
                <a:uFillTx/>
                <a:latin typeface="Calibri" panose="020F0502020204030204"/>
                <a:ea typeface="+mn-ea"/>
                <a:cs typeface="+mn-cs"/>
              </a:rPr>
              <a:t> dikkate alınır.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a:ln>
                  <a:noFill/>
                </a:ln>
                <a:solidFill>
                  <a:prstClr val="black"/>
                </a:solidFill>
                <a:effectLst/>
                <a:uLnTx/>
                <a:uFillTx/>
                <a:latin typeface="Calibri" panose="020F0502020204030204"/>
                <a:ea typeface="+mn-ea"/>
                <a:cs typeface="+mn-cs"/>
              </a:rPr>
              <a:t>c) Değerlendirme takımları, Çıkış Görüşmesi sırasında sözlü olarak sundukları kurumun </a:t>
            </a:r>
            <a:r>
              <a:rPr kumimoji="0" lang="tr-TR" sz="2000" b="0" i="0" u="none" strike="noStrike" kern="1200" cap="none" spc="0" normalizeH="0" baseline="0" noProof="0" dirty="0" smtClean="0">
                <a:ln>
                  <a:noFill/>
                </a:ln>
                <a:solidFill>
                  <a:prstClr val="black"/>
                </a:solidFill>
                <a:effectLst/>
                <a:uLnTx/>
                <a:uFillTx/>
                <a:latin typeface="Calibri" panose="020F0502020204030204"/>
                <a:ea typeface="+mn-ea"/>
                <a:cs typeface="+mn-cs"/>
              </a:rPr>
              <a:t>güçlü yanları </a:t>
            </a:r>
            <a:r>
              <a:rPr kumimoji="0" lang="tr-TR" sz="2000" b="0" i="0" u="none" strike="noStrike" kern="1200" cap="none" spc="0" normalizeH="0" baseline="0" noProof="0" dirty="0">
                <a:ln>
                  <a:noFill/>
                </a:ln>
                <a:solidFill>
                  <a:prstClr val="black"/>
                </a:solidFill>
                <a:effectLst/>
                <a:uLnTx/>
                <a:uFillTx/>
                <a:latin typeface="Calibri" panose="020F0502020204030204"/>
                <a:ea typeface="+mn-ea"/>
                <a:cs typeface="+mn-cs"/>
              </a:rPr>
              <a:t>ve gelişmeye açık yönlerine ilişkin geri bildirimlerini de içeren taslak </a:t>
            </a:r>
            <a:r>
              <a:rPr kumimoji="0" lang="tr-TR" sz="2000" b="0" i="0" u="none" strike="noStrike" kern="1200" cap="none" spc="0" normalizeH="0" baseline="0" noProof="0" dirty="0" err="1" smtClean="0">
                <a:ln>
                  <a:noFill/>
                </a:ln>
                <a:solidFill>
                  <a:prstClr val="black"/>
                </a:solidFill>
                <a:effectLst/>
                <a:uLnTx/>
                <a:uFillTx/>
                <a:latin typeface="Calibri" panose="020F0502020204030204"/>
                <a:ea typeface="+mn-ea"/>
                <a:cs typeface="+mn-cs"/>
              </a:rPr>
              <a:t>BGBR’yi</a:t>
            </a:r>
            <a:r>
              <a:rPr kumimoji="0" lang="tr-TR" sz="20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tr-TR" sz="2000" b="0" i="0" u="none" strike="noStrike" kern="1200" cap="none" spc="0" normalizeH="0" baseline="0" noProof="0" dirty="0">
                <a:ln>
                  <a:noFill/>
                </a:ln>
                <a:solidFill>
                  <a:prstClr val="black"/>
                </a:solidFill>
                <a:effectLst/>
                <a:uLnTx/>
                <a:uFillTx/>
                <a:latin typeface="Calibri" panose="020F0502020204030204"/>
                <a:ea typeface="+mn-ea"/>
                <a:cs typeface="+mn-cs"/>
              </a:rPr>
              <a:t>ziyareti </a:t>
            </a:r>
            <a:r>
              <a:rPr kumimoji="0" lang="tr-TR" sz="2000" b="0" i="0" u="none" strike="noStrike" kern="1200" cap="none" spc="0" normalizeH="0" baseline="0" noProof="0" dirty="0" smtClean="0">
                <a:ln>
                  <a:noFill/>
                </a:ln>
                <a:solidFill>
                  <a:prstClr val="black"/>
                </a:solidFill>
                <a:effectLst/>
                <a:uLnTx/>
                <a:uFillTx/>
                <a:latin typeface="Calibri" panose="020F0502020204030204"/>
                <a:ea typeface="+mn-ea"/>
                <a:cs typeface="+mn-cs"/>
              </a:rPr>
              <a:t>izleyen yirmi </a:t>
            </a:r>
            <a:r>
              <a:rPr kumimoji="0" lang="tr-TR" sz="2000" b="0" i="0" u="none" strike="noStrike" kern="1200" cap="none" spc="0" normalizeH="0" baseline="0" noProof="0" dirty="0">
                <a:ln>
                  <a:noFill/>
                </a:ln>
                <a:solidFill>
                  <a:prstClr val="black"/>
                </a:solidFill>
                <a:effectLst/>
                <a:uLnTx/>
                <a:uFillTx/>
                <a:latin typeface="Calibri" panose="020F0502020204030204"/>
                <a:ea typeface="+mn-ea"/>
                <a:cs typeface="+mn-cs"/>
              </a:rPr>
              <a:t>bir (21) gün içerisinde kuruma </a:t>
            </a:r>
            <a:r>
              <a:rPr kumimoji="0" lang="tr-TR" sz="2000" b="0" i="0" u="none" strike="noStrike" kern="1200" cap="none" spc="0" normalizeH="0" baseline="0" noProof="0" dirty="0" smtClean="0">
                <a:ln>
                  <a:noFill/>
                </a:ln>
                <a:solidFill>
                  <a:prstClr val="black"/>
                </a:solidFill>
                <a:effectLst/>
                <a:uLnTx/>
                <a:uFillTx/>
                <a:latin typeface="Calibri" panose="020F0502020204030204"/>
                <a:ea typeface="+mn-ea"/>
                <a:cs typeface="+mn-cs"/>
              </a:rPr>
              <a:t>iletir, birim tarafından değerlendirilir son hali birimin web sitesinde paydaşlara duyurulur</a:t>
            </a:r>
            <a:endParaRPr kumimoji="0" lang="tr-TR"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79564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3" name="Dikdörtgen 22"/>
          <p:cNvSpPr/>
          <p:nvPr/>
        </p:nvSpPr>
        <p:spPr>
          <a:xfrm>
            <a:off x="-1" y="1397185"/>
            <a:ext cx="7968343"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800" b="0" i="0" u="none" strike="noStrike" kern="1200" cap="none" spc="0" normalizeH="0" baseline="0" noProof="0" dirty="0" smtClean="0">
                <a:ln>
                  <a:noFill/>
                </a:ln>
                <a:solidFill>
                  <a:prstClr val="black"/>
                </a:solidFill>
                <a:effectLst/>
                <a:uLnTx/>
                <a:uFillTx/>
                <a:latin typeface="Calibri" panose="020F0502020204030204"/>
                <a:ea typeface="+mn-ea"/>
                <a:cs typeface="+mn-cs"/>
              </a:rPr>
              <a:t>MERKEZ İÇ DEĞERLENDİRME BGBR</a:t>
            </a:r>
            <a:r>
              <a:rPr kumimoji="0" lang="tr-TR" sz="2800" b="0" i="0" u="none" strike="noStrike" kern="1200" cap="none" spc="0" normalizeH="0" noProof="0" dirty="0" smtClean="0">
                <a:ln>
                  <a:noFill/>
                </a:ln>
                <a:solidFill>
                  <a:prstClr val="black"/>
                </a:solidFill>
                <a:effectLst/>
                <a:uLnTx/>
                <a:uFillTx/>
                <a:latin typeface="Calibri" panose="020F0502020204030204"/>
                <a:ea typeface="+mn-ea"/>
                <a:cs typeface="+mn-cs"/>
              </a:rPr>
              <a:t> HAZIRLANMASI</a:t>
            </a:r>
            <a:endPar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5" name="Diyagram 4"/>
          <p:cNvGraphicFramePr/>
          <p:nvPr>
            <p:extLst>
              <p:ext uri="{D42A27DB-BD31-4B8C-83A1-F6EECF244321}">
                <p14:modId xmlns:p14="http://schemas.microsoft.com/office/powerpoint/2010/main" val="487551169"/>
              </p:ext>
            </p:extLst>
          </p:nvPr>
        </p:nvGraphicFramePr>
        <p:xfrm>
          <a:off x="1973272" y="2233209"/>
          <a:ext cx="6661276" cy="45072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atır Belirtme Çizgisi 3 (Kenarlık ve Diğer Çubuk) 7"/>
          <p:cNvSpPr/>
          <p:nvPr/>
        </p:nvSpPr>
        <p:spPr>
          <a:xfrm>
            <a:off x="561703" y="2194560"/>
            <a:ext cx="2599509" cy="1672046"/>
          </a:xfrm>
          <a:prstGeom prst="accentBorderCallout3">
            <a:avLst>
              <a:gd name="adj1" fmla="val 18750"/>
              <a:gd name="adj2" fmla="val -8333"/>
              <a:gd name="adj3" fmla="val 18750"/>
              <a:gd name="adj4" fmla="val -16667"/>
              <a:gd name="adj5" fmla="val 100000"/>
              <a:gd name="adj6" fmla="val -16667"/>
              <a:gd name="adj7" fmla="val 123119"/>
              <a:gd name="adj8" fmla="val 126508"/>
            </a:avLst>
          </a:prstGeom>
          <a:ln w="57150"/>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Calibri" panose="020F0502020204030204"/>
                <a:ea typeface="+mn-ea"/>
                <a:cs typeface="+mn-cs"/>
              </a:rPr>
              <a:t>Merkez tarafından hazırlanan ve paydaşlara duyurulan 2021 veya 2026 Dönemi Stratejik Plan</a:t>
            </a:r>
            <a:endPar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Satır Belirtme Çizgisi 3 (Kenarlık ve Diğer Çubuk) 8"/>
          <p:cNvSpPr/>
          <p:nvPr/>
        </p:nvSpPr>
        <p:spPr>
          <a:xfrm>
            <a:off x="8746362" y="2181497"/>
            <a:ext cx="2599509" cy="1672046"/>
          </a:xfrm>
          <a:prstGeom prst="accentBorderCallout3">
            <a:avLst>
              <a:gd name="adj1" fmla="val 18750"/>
              <a:gd name="adj2" fmla="val -8333"/>
              <a:gd name="adj3" fmla="val 18750"/>
              <a:gd name="adj4" fmla="val -16667"/>
              <a:gd name="adj5" fmla="val 100000"/>
              <a:gd name="adj6" fmla="val -16667"/>
              <a:gd name="adj7" fmla="val 105150"/>
              <a:gd name="adj8" fmla="val -55402"/>
            </a:avLst>
          </a:prstGeom>
          <a:ln w="57150">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Calibri" panose="020F0502020204030204"/>
                <a:ea typeface="+mn-ea"/>
                <a:cs typeface="+mn-cs"/>
              </a:rPr>
              <a:t>Resmi Gazetede yayınlana Merkezin Yönetmeliğinde yer alan faaliyetler</a:t>
            </a:r>
            <a:endPar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Satır Belirtme Çizgisi 3 (Kenarlık ve Diğer Çubuk) 9"/>
          <p:cNvSpPr/>
          <p:nvPr/>
        </p:nvSpPr>
        <p:spPr>
          <a:xfrm>
            <a:off x="8634548" y="4736056"/>
            <a:ext cx="2599509" cy="1672046"/>
          </a:xfrm>
          <a:prstGeom prst="accentBorderCallout3">
            <a:avLst>
              <a:gd name="adj1" fmla="val 18750"/>
              <a:gd name="adj2" fmla="val -8333"/>
              <a:gd name="adj3" fmla="val 18750"/>
              <a:gd name="adj4" fmla="val -16667"/>
              <a:gd name="adj5" fmla="val 100000"/>
              <a:gd name="adj6" fmla="val -16667"/>
              <a:gd name="adj7" fmla="val 90306"/>
              <a:gd name="adj8" fmla="val -89070"/>
            </a:avLst>
          </a:prstGeom>
          <a:ln w="57150">
            <a:solidFill>
              <a:schemeClr val="tx1">
                <a:lumMod val="50000"/>
                <a:lumOff val="50000"/>
              </a:schemeClr>
            </a:solid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Calibri" panose="020F0502020204030204"/>
                <a:ea typeface="+mn-ea"/>
                <a:cs typeface="+mn-cs"/>
              </a:rPr>
              <a:t>Merkezin kurulları veya Stratejik Planında yer alan KGS odaklı birim veya Komisyon</a:t>
            </a:r>
            <a:endPar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Satır Belirtme Çizgisi 3 (Kenarlık ve Diğer Çubuk) 10"/>
          <p:cNvSpPr/>
          <p:nvPr/>
        </p:nvSpPr>
        <p:spPr>
          <a:xfrm>
            <a:off x="561703" y="4736056"/>
            <a:ext cx="2599509" cy="1672046"/>
          </a:xfrm>
          <a:prstGeom prst="accentBorderCallout3">
            <a:avLst>
              <a:gd name="adj1" fmla="val 18750"/>
              <a:gd name="adj2" fmla="val -8333"/>
              <a:gd name="adj3" fmla="val 18750"/>
              <a:gd name="adj4" fmla="val -16667"/>
              <a:gd name="adj5" fmla="val 100000"/>
              <a:gd name="adj6" fmla="val -16667"/>
              <a:gd name="adj7" fmla="val 102286"/>
              <a:gd name="adj8" fmla="val 158892"/>
            </a:avLst>
          </a:prstGeom>
          <a:ln w="57150"/>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Calibri" panose="020F0502020204030204"/>
                <a:ea typeface="+mn-ea"/>
                <a:cs typeface="+mn-cs"/>
              </a:rPr>
              <a:t>Bir önceki dönemde BGBR belirtilen iyileştirmeler</a:t>
            </a:r>
            <a:endPar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81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3" name="Dikdörtgen 22"/>
          <p:cNvSpPr/>
          <p:nvPr/>
        </p:nvSpPr>
        <p:spPr>
          <a:xfrm>
            <a:off x="-1" y="1397185"/>
            <a:ext cx="5695407"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800" b="0" i="0" u="none" strike="noStrike" kern="1200" cap="none" spc="0" normalizeH="0" baseline="0" noProof="0" dirty="0" smtClean="0">
                <a:ln>
                  <a:noFill/>
                </a:ln>
                <a:solidFill>
                  <a:prstClr val="black"/>
                </a:solidFill>
                <a:effectLst/>
                <a:uLnTx/>
                <a:uFillTx/>
                <a:latin typeface="Calibri" panose="020F0502020204030204"/>
                <a:ea typeface="+mn-ea"/>
                <a:cs typeface="+mn-cs"/>
              </a:rPr>
              <a:t>MERKEZ İÇ DEĞERLENDİRME RAPORU</a:t>
            </a:r>
            <a:endPar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Dikdörtgen 1"/>
          <p:cNvSpPr/>
          <p:nvPr/>
        </p:nvSpPr>
        <p:spPr>
          <a:xfrm>
            <a:off x="182879" y="2149019"/>
            <a:ext cx="11900263" cy="470898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000" b="1" i="0" u="none" strike="noStrike" kern="1200" cap="none" spc="0" normalizeH="0" baseline="0" noProof="0" dirty="0" smtClean="0">
                <a:ln>
                  <a:noFill/>
                </a:ln>
                <a:solidFill>
                  <a:prstClr val="black"/>
                </a:solidFill>
                <a:effectLst/>
                <a:uLnTx/>
                <a:uFillTx/>
                <a:latin typeface="Calibri" panose="020F0502020204030204"/>
                <a:ea typeface="+mn-ea"/>
                <a:cs typeface="+mn-cs"/>
              </a:rPr>
              <a:t>A. KALİTE </a:t>
            </a:r>
            <a:r>
              <a:rPr kumimoji="0" lang="tr-TR" sz="2000" b="1" i="0" u="none" strike="noStrike" kern="1200" cap="none" spc="0" normalizeH="0" baseline="0" noProof="0" dirty="0">
                <a:ln>
                  <a:noFill/>
                </a:ln>
                <a:solidFill>
                  <a:prstClr val="black"/>
                </a:solidFill>
                <a:effectLst/>
                <a:uLnTx/>
                <a:uFillTx/>
                <a:latin typeface="Calibri" panose="020F0502020204030204"/>
                <a:ea typeface="+mn-ea"/>
                <a:cs typeface="+mn-cs"/>
              </a:rPr>
              <a:t>GÜVENCESİ SİSTEMİ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a:ln>
                  <a:noFill/>
                </a:ln>
                <a:solidFill>
                  <a:prstClr val="black"/>
                </a:solidFill>
                <a:effectLst/>
                <a:uLnTx/>
                <a:uFillTx/>
                <a:latin typeface="Calibri" panose="020F0502020204030204"/>
                <a:ea typeface="+mn-ea"/>
                <a:cs typeface="+mn-cs"/>
              </a:rPr>
              <a:t>Merkezin Misyon ve Stratejik Amaçlar stratejik yönetiminin bir parçası olarak kalite güvencesi politikaları ve bu politikaları hayata geçirmek üzere stratejilerini belirlemeli ve kamuoyu ile paylaşmalıdır.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000" b="1" i="0" u="none" strike="noStrike" kern="1200" cap="none" spc="0" normalizeH="0" baseline="0" noProof="0" dirty="0">
                <a:ln>
                  <a:noFill/>
                </a:ln>
                <a:solidFill>
                  <a:prstClr val="black"/>
                </a:solidFill>
                <a:effectLst/>
                <a:uLnTx/>
                <a:uFillTx/>
                <a:latin typeface="Calibri" panose="020F0502020204030204"/>
                <a:ea typeface="+mn-ea"/>
                <a:cs typeface="+mn-cs"/>
              </a:rPr>
              <a:t>A.1  Misyon ve Stratejik Amaçlar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a:ln>
                  <a:noFill/>
                </a:ln>
                <a:solidFill>
                  <a:prstClr val="black"/>
                </a:solidFill>
                <a:effectLst/>
                <a:uLnTx/>
                <a:uFillTx/>
                <a:latin typeface="Calibri" panose="020F0502020204030204"/>
                <a:ea typeface="+mn-ea"/>
                <a:cs typeface="+mn-cs"/>
              </a:rPr>
              <a:t>Akademik birim, stratejik yönetiminin bir parçası olarak kalite güvencesi politikaları ve bu politikaları hayata geçirmek üzere stratejilerini belirlemeli ve kamuoyuyla paylaşmalıdır.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a:ln>
                  <a:noFill/>
                </a:ln>
                <a:solidFill>
                  <a:prstClr val="black"/>
                </a:solidFill>
                <a:effectLst/>
                <a:uLnTx/>
                <a:uFillTx/>
                <a:latin typeface="Calibri" panose="020F0502020204030204"/>
                <a:ea typeface="+mn-ea"/>
                <a:cs typeface="+mn-cs"/>
              </a:rPr>
              <a:t>Akademik birim tarafından belirlenen (2021-2025 SP dan bilgiler alınabilir) misyon, vizyon ve temel değerler belirtilir. SP hazırlıklarının nasıl yapıldığı, paydaşlardan görüşlerin nasıl alındığı ve nasıl onaylandığına dair aşamalar kısaca özetlenir. </a:t>
            </a:r>
            <a:r>
              <a:rPr kumimoji="0" lang="tr-TR" sz="2000" b="0" i="0" u="none" strike="noStrike" kern="1200" cap="none" spc="0" normalizeH="0" baseline="0" noProof="0" dirty="0" err="1">
                <a:ln>
                  <a:noFill/>
                </a:ln>
                <a:solidFill>
                  <a:prstClr val="black"/>
                </a:solidFill>
                <a:effectLst/>
                <a:uLnTx/>
                <a:uFillTx/>
                <a:latin typeface="Calibri" panose="020F0502020204030204"/>
                <a:ea typeface="+mn-ea"/>
                <a:cs typeface="+mn-cs"/>
              </a:rPr>
              <a:t>SP’in</a:t>
            </a:r>
            <a:r>
              <a:rPr kumimoji="0" lang="tr-TR" sz="2000" b="0" i="0" u="none" strike="noStrike" kern="1200" cap="none" spc="0" normalizeH="0" baseline="0" noProof="0" dirty="0">
                <a:ln>
                  <a:noFill/>
                </a:ln>
                <a:solidFill>
                  <a:prstClr val="black"/>
                </a:solidFill>
                <a:effectLst/>
                <a:uLnTx/>
                <a:uFillTx/>
                <a:latin typeface="Calibri" panose="020F0502020204030204"/>
                <a:ea typeface="+mn-ea"/>
                <a:cs typeface="+mn-cs"/>
              </a:rPr>
              <a:t> izlenmesi ve değerlendirilmesine yönelik politikalar veya stratejiler açıklanır.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a:ln>
                  <a:noFill/>
                </a:ln>
                <a:solidFill>
                  <a:prstClr val="black"/>
                </a:solidFill>
                <a:effectLst/>
                <a:uLnTx/>
                <a:uFillTx/>
                <a:latin typeface="Calibri" panose="020F0502020204030204"/>
                <a:ea typeface="+mn-ea"/>
                <a:cs typeface="+mn-cs"/>
              </a:rPr>
              <a:t>Merkezin misyonu, vizyonu ve stratejik planında yer alan stratejik hedeflerinin gerçekleşme düzeyini gösteren kanıtlar ile Paydaşların planlama, uygulama, izleme ve iyileştirme süreçlerine katılımını gösteren kanıtlarıyla açıklayınız.</a:t>
            </a:r>
          </a:p>
        </p:txBody>
      </p:sp>
    </p:spTree>
    <p:extLst>
      <p:ext uri="{BB962C8B-B14F-4D97-AF65-F5344CB8AC3E}">
        <p14:creationId xmlns:p14="http://schemas.microsoft.com/office/powerpoint/2010/main" val="14517419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3" name="Dikdörtgen 22"/>
          <p:cNvSpPr/>
          <p:nvPr/>
        </p:nvSpPr>
        <p:spPr>
          <a:xfrm>
            <a:off x="-1" y="1397185"/>
            <a:ext cx="5695407"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800" b="0" i="0" u="none" strike="noStrike" kern="1200" cap="none" spc="0" normalizeH="0" baseline="0" noProof="0" dirty="0" smtClean="0">
                <a:ln>
                  <a:noFill/>
                </a:ln>
                <a:solidFill>
                  <a:prstClr val="black"/>
                </a:solidFill>
                <a:effectLst/>
                <a:uLnTx/>
                <a:uFillTx/>
                <a:latin typeface="Calibri" panose="020F0502020204030204"/>
                <a:ea typeface="+mn-ea"/>
                <a:cs typeface="+mn-cs"/>
              </a:rPr>
              <a:t>MERKEZ İÇ DEĞERLENDİRME RAPORU</a:t>
            </a:r>
            <a:endPar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Dikdörtgen 1"/>
          <p:cNvSpPr/>
          <p:nvPr/>
        </p:nvSpPr>
        <p:spPr>
          <a:xfrm>
            <a:off x="153851" y="2134505"/>
            <a:ext cx="11900263" cy="193899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000" b="1" noProof="0" dirty="0" smtClean="0">
                <a:solidFill>
                  <a:prstClr val="black"/>
                </a:solidFill>
                <a:latin typeface="Calibri" panose="020F0502020204030204"/>
              </a:rPr>
              <a:t>A.2  BİR ÖNCEKİ DÖNEMDE BGBR İYİLEŞTİRMEYE AÇIK YÖNLER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tr-TR" sz="2000" noProof="0" dirty="0" smtClean="0">
              <a:solidFill>
                <a:prstClr val="black"/>
              </a:solidFill>
              <a:latin typeface="Calibri" panose="020F0502020204030204"/>
            </a:endParaRPr>
          </a:p>
          <a:p>
            <a:pPr lvl="0"/>
            <a:r>
              <a:rPr lang="tr-TR" sz="2000" dirty="0">
                <a:solidFill>
                  <a:prstClr val="black"/>
                </a:solidFill>
              </a:rPr>
              <a:t>Bu bölümde 2022 yılında saha ziyareti sonrasında kesinleşen ve paydaşlara duyurulan Birim Geri Bildirim Raporunda belirtilen iyileştirmeye açık yönlerin bir yıl içerisinde yapılan iyileştirme çalışmaları hakkında bilgi verilir. Dolayısıyla bir önceki döneme göre eksikliğin giderilip giderilmediği belirtilir.  Örnek tablo aşağıda verilmiştir.</a:t>
            </a:r>
            <a:endParaRPr kumimoji="0" lang="tr-TR"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3" name="Tablo 2"/>
          <p:cNvGraphicFramePr>
            <a:graphicFrameLocks noGrp="1"/>
          </p:cNvGraphicFramePr>
          <p:nvPr>
            <p:extLst>
              <p:ext uri="{D42A27DB-BD31-4B8C-83A1-F6EECF244321}">
                <p14:modId xmlns:p14="http://schemas.microsoft.com/office/powerpoint/2010/main" val="815826630"/>
              </p:ext>
            </p:extLst>
          </p:nvPr>
        </p:nvGraphicFramePr>
        <p:xfrm>
          <a:off x="547970" y="4073497"/>
          <a:ext cx="9710057" cy="3131060"/>
        </p:xfrm>
        <a:graphic>
          <a:graphicData uri="http://schemas.openxmlformats.org/drawingml/2006/table">
            <a:tbl>
              <a:tblPr firstRow="1" firstCol="1" bandRow="1">
                <a:tableStyleId>{5C22544A-7EE6-4342-B048-85BDC9FD1C3A}</a:tableStyleId>
              </a:tblPr>
              <a:tblGrid>
                <a:gridCol w="3235971">
                  <a:extLst>
                    <a:ext uri="{9D8B030D-6E8A-4147-A177-3AD203B41FA5}">
                      <a16:colId xmlns:a16="http://schemas.microsoft.com/office/drawing/2014/main" val="1326460823"/>
                    </a:ext>
                  </a:extLst>
                </a:gridCol>
                <a:gridCol w="3237043">
                  <a:extLst>
                    <a:ext uri="{9D8B030D-6E8A-4147-A177-3AD203B41FA5}">
                      <a16:colId xmlns:a16="http://schemas.microsoft.com/office/drawing/2014/main" val="2079995683"/>
                    </a:ext>
                  </a:extLst>
                </a:gridCol>
                <a:gridCol w="3237043">
                  <a:extLst>
                    <a:ext uri="{9D8B030D-6E8A-4147-A177-3AD203B41FA5}">
                      <a16:colId xmlns:a16="http://schemas.microsoft.com/office/drawing/2014/main" val="2567700333"/>
                    </a:ext>
                  </a:extLst>
                </a:gridCol>
              </a:tblGrid>
              <a:tr h="0">
                <a:tc>
                  <a:txBody>
                    <a:bodyPr/>
                    <a:lstStyle/>
                    <a:p>
                      <a:pPr marL="457200" algn="just">
                        <a:lnSpc>
                          <a:spcPct val="107000"/>
                        </a:lnSpc>
                        <a:spcAft>
                          <a:spcPts val="0"/>
                        </a:spcAft>
                      </a:pPr>
                      <a:r>
                        <a:rPr lang="tr-TR" sz="1600">
                          <a:effectLst/>
                        </a:rPr>
                        <a:t>BGBR İyileştirmeye açık yön</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l">
                        <a:lnSpc>
                          <a:spcPct val="107000"/>
                        </a:lnSpc>
                        <a:spcAft>
                          <a:spcPts val="0"/>
                        </a:spcAft>
                      </a:pPr>
                      <a:r>
                        <a:rPr lang="tr-TR" sz="1600">
                          <a:effectLst/>
                        </a:rPr>
                        <a:t>Birim tarafından yapılan çalışma</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l">
                        <a:lnSpc>
                          <a:spcPct val="107000"/>
                        </a:lnSpc>
                        <a:spcAft>
                          <a:spcPts val="0"/>
                        </a:spcAft>
                      </a:pPr>
                      <a:r>
                        <a:rPr lang="tr-TR" sz="1600">
                          <a:effectLst/>
                        </a:rPr>
                        <a:t>Eksikliğin giderilip giderilmediği</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55324529"/>
                  </a:ext>
                </a:extLst>
              </a:tr>
              <a:tr h="0">
                <a:tc>
                  <a:txBody>
                    <a:bodyPr/>
                    <a:lstStyle/>
                    <a:p>
                      <a:pPr marL="457200" algn="l">
                        <a:lnSpc>
                          <a:spcPct val="107000"/>
                        </a:lnSpc>
                        <a:spcAft>
                          <a:spcPts val="0"/>
                        </a:spcAft>
                      </a:pPr>
                      <a:r>
                        <a:rPr lang="tr-TR" sz="1600">
                          <a:effectLst/>
                        </a:rPr>
                        <a:t>Merkezin KGS birimine ait görevlerin açıklanmaması ve yeterli kanıt sunulmaması</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l">
                        <a:lnSpc>
                          <a:spcPct val="107000"/>
                        </a:lnSpc>
                        <a:spcAft>
                          <a:spcPts val="0"/>
                        </a:spcAft>
                      </a:pPr>
                      <a:r>
                        <a:rPr lang="tr-TR" sz="1600">
                          <a:effectLst/>
                        </a:rPr>
                        <a:t>KGS biriminin görevleri ilgili yönetmelikte ve SP da detaylı olarak verilmiştir.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l">
                        <a:lnSpc>
                          <a:spcPct val="107000"/>
                        </a:lnSpc>
                        <a:spcAft>
                          <a:spcPts val="0"/>
                        </a:spcAft>
                      </a:pPr>
                      <a:r>
                        <a:rPr lang="tr-TR" sz="1600">
                          <a:effectLst/>
                        </a:rPr>
                        <a:t>Yapılan incelemede SP’de KGS biriminin görevleri net olarak tanımlandığı ve eksikliğin giderildiği tespit edilmiştir.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05083902"/>
                  </a:ext>
                </a:extLst>
              </a:tr>
              <a:tr h="0">
                <a:tc>
                  <a:txBody>
                    <a:bodyPr/>
                    <a:lstStyle/>
                    <a:p>
                      <a:pPr marL="457200" algn="l">
                        <a:lnSpc>
                          <a:spcPct val="107000"/>
                        </a:lnSpc>
                        <a:spcAft>
                          <a:spcPts val="0"/>
                        </a:spcAft>
                      </a:pPr>
                      <a:r>
                        <a:rPr lang="tr-TR" sz="1600">
                          <a:effectLst/>
                        </a:rPr>
                        <a:t>Merkezin SP’da belirtilen amaçlar merkezin faaliyetlerini kapsamamaktadır.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l">
                        <a:lnSpc>
                          <a:spcPct val="107000"/>
                        </a:lnSpc>
                        <a:spcAft>
                          <a:spcPts val="0"/>
                        </a:spcAft>
                      </a:pPr>
                      <a:r>
                        <a:rPr lang="tr-TR" sz="16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l">
                        <a:lnSpc>
                          <a:spcPct val="107000"/>
                        </a:lnSpc>
                        <a:spcAft>
                          <a:spcPts val="0"/>
                        </a:spcAft>
                      </a:pPr>
                      <a:r>
                        <a:rPr lang="tr-TR" sz="1600">
                          <a:effectLst/>
                        </a:rPr>
                        <a:t>BİDR’de herhangi bir bilgiye rastlanılmamış olup eksiklik devam etmektedir.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80284482"/>
                  </a:ext>
                </a:extLst>
              </a:tr>
              <a:tr h="0">
                <a:tc>
                  <a:txBody>
                    <a:bodyPr/>
                    <a:lstStyle/>
                    <a:p>
                      <a:pPr marL="457200" algn="just">
                        <a:lnSpc>
                          <a:spcPct val="107000"/>
                        </a:lnSpc>
                        <a:spcAft>
                          <a:spcPts val="0"/>
                        </a:spcAft>
                      </a:pPr>
                      <a:r>
                        <a:rPr lang="tr-TR" sz="16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l">
                        <a:lnSpc>
                          <a:spcPct val="107000"/>
                        </a:lnSpc>
                        <a:spcAft>
                          <a:spcPts val="0"/>
                        </a:spcAft>
                      </a:pPr>
                      <a:r>
                        <a:rPr lang="tr-TR" sz="16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l">
                        <a:lnSpc>
                          <a:spcPct val="107000"/>
                        </a:lnSpc>
                        <a:spcAft>
                          <a:spcPts val="0"/>
                        </a:spcAft>
                      </a:pPr>
                      <a:r>
                        <a:rPr lang="tr-TR" sz="16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6527922"/>
                  </a:ext>
                </a:extLst>
              </a:tr>
              <a:tr h="0">
                <a:tc>
                  <a:txBody>
                    <a:bodyPr/>
                    <a:lstStyle/>
                    <a:p>
                      <a:pPr marL="457200" algn="just">
                        <a:lnSpc>
                          <a:spcPct val="107000"/>
                        </a:lnSpc>
                        <a:spcAft>
                          <a:spcPts val="0"/>
                        </a:spcAft>
                      </a:pPr>
                      <a:r>
                        <a:rPr lang="tr-TR" sz="16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l">
                        <a:lnSpc>
                          <a:spcPct val="107000"/>
                        </a:lnSpc>
                        <a:spcAft>
                          <a:spcPts val="0"/>
                        </a:spcAft>
                      </a:pPr>
                      <a:r>
                        <a:rPr lang="tr-TR" sz="16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l">
                        <a:lnSpc>
                          <a:spcPct val="107000"/>
                        </a:lnSpc>
                        <a:spcAft>
                          <a:spcPts val="0"/>
                        </a:spcAft>
                      </a:pPr>
                      <a:r>
                        <a:rPr lang="tr-TR" sz="16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86212961"/>
                  </a:ext>
                </a:extLst>
              </a:tr>
              <a:tr h="0">
                <a:tc>
                  <a:txBody>
                    <a:bodyPr/>
                    <a:lstStyle/>
                    <a:p>
                      <a:pPr marL="457200" algn="just">
                        <a:lnSpc>
                          <a:spcPct val="107000"/>
                        </a:lnSpc>
                        <a:spcAft>
                          <a:spcPts val="0"/>
                        </a:spcAft>
                      </a:pPr>
                      <a:r>
                        <a:rPr lang="tr-TR" sz="16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l">
                        <a:lnSpc>
                          <a:spcPct val="107000"/>
                        </a:lnSpc>
                        <a:spcAft>
                          <a:spcPts val="0"/>
                        </a:spcAft>
                      </a:pPr>
                      <a:r>
                        <a:rPr lang="tr-TR" sz="16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l">
                        <a:lnSpc>
                          <a:spcPct val="107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67002637"/>
                  </a:ext>
                </a:extLst>
              </a:tr>
            </a:tbl>
          </a:graphicData>
        </a:graphic>
      </p:graphicFrame>
    </p:spTree>
    <p:extLst>
      <p:ext uri="{BB962C8B-B14F-4D97-AF65-F5344CB8AC3E}">
        <p14:creationId xmlns:p14="http://schemas.microsoft.com/office/powerpoint/2010/main" val="40611729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3" name="Dikdörtgen 22"/>
          <p:cNvSpPr/>
          <p:nvPr/>
        </p:nvSpPr>
        <p:spPr>
          <a:xfrm>
            <a:off x="-1" y="1397185"/>
            <a:ext cx="5695407"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800" b="0" i="0" u="none" strike="noStrike" kern="1200" cap="none" spc="0" normalizeH="0" baseline="0" noProof="0" dirty="0" smtClean="0">
                <a:ln>
                  <a:noFill/>
                </a:ln>
                <a:solidFill>
                  <a:prstClr val="black"/>
                </a:solidFill>
                <a:effectLst/>
                <a:uLnTx/>
                <a:uFillTx/>
                <a:latin typeface="Calibri" panose="020F0502020204030204"/>
                <a:ea typeface="+mn-ea"/>
                <a:cs typeface="+mn-cs"/>
              </a:rPr>
              <a:t>MERKEZ İÇ DEĞERLENDİRME RAPORU</a:t>
            </a:r>
            <a:endPar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Dikdörtgen 2"/>
          <p:cNvSpPr/>
          <p:nvPr/>
        </p:nvSpPr>
        <p:spPr>
          <a:xfrm>
            <a:off x="509451" y="2360920"/>
            <a:ext cx="11090366" cy="415498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smtClean="0">
                <a:ln>
                  <a:noFill/>
                </a:ln>
                <a:solidFill>
                  <a:prstClr val="black"/>
                </a:solidFill>
                <a:effectLst/>
                <a:uLnTx/>
                <a:uFillTx/>
                <a:latin typeface="Calibri" panose="020F0502020204030204"/>
                <a:ea typeface="+mn-ea"/>
                <a:cs typeface="+mn-cs"/>
              </a:rPr>
              <a:t>A.3  </a:t>
            </a:r>
            <a:r>
              <a:rPr kumimoji="0" lang="tr-TR" sz="2400" b="1" i="0" u="none" strike="noStrike" kern="1200" cap="none" spc="0" normalizeH="0" baseline="0" noProof="0" dirty="0">
                <a:ln>
                  <a:noFill/>
                </a:ln>
                <a:solidFill>
                  <a:prstClr val="black"/>
                </a:solidFill>
                <a:effectLst/>
                <a:uLnTx/>
                <a:uFillTx/>
                <a:latin typeface="Calibri" panose="020F0502020204030204"/>
                <a:ea typeface="+mn-ea"/>
                <a:cs typeface="+mn-cs"/>
              </a:rPr>
              <a:t>Kalite Güvence </a:t>
            </a:r>
            <a:r>
              <a:rPr kumimoji="0" lang="tr-TR" sz="2400" b="1" i="0" u="none" strike="noStrike" kern="1200" cap="none" spc="0" normalizeH="0" baseline="0" noProof="0" dirty="0" smtClean="0">
                <a:ln>
                  <a:noFill/>
                </a:ln>
                <a:solidFill>
                  <a:prstClr val="black"/>
                </a:solidFill>
                <a:effectLst/>
                <a:uLnTx/>
                <a:uFillTx/>
                <a:latin typeface="Calibri" panose="020F0502020204030204"/>
                <a:ea typeface="+mn-ea"/>
                <a:cs typeface="+mn-cs"/>
              </a:rPr>
              <a:t>Sistemi</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a:ln>
                  <a:noFill/>
                </a:ln>
                <a:solidFill>
                  <a:prstClr val="black"/>
                </a:solidFill>
                <a:effectLst/>
                <a:uLnTx/>
                <a:uFillTx/>
                <a:latin typeface="Calibri" panose="020F0502020204030204"/>
                <a:ea typeface="+mn-ea"/>
                <a:cs typeface="+mn-cs"/>
              </a:rPr>
              <a:t>Merkezin Üniversitenin kalite güvencesi politikası ve değerleriyle uyumlu, paydaşlara duyurulmuş bir kalite politikası vardır. Merkezin Kalite Güvence sisteminin oluşturulmasına yönelik faaliyetler hakkında bilgi veriniz. Merkezin Danışma Kurulu tarafından alınan kararlar ve uygulamaları belirtiniz</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a:ln>
                  <a:noFill/>
                </a:ln>
                <a:solidFill>
                  <a:prstClr val="black"/>
                </a:solidFill>
                <a:effectLst/>
                <a:uLnTx/>
                <a:uFillTx/>
                <a:latin typeface="Calibri" panose="020F0502020204030204"/>
                <a:ea typeface="+mn-ea"/>
                <a:cs typeface="+mn-cs"/>
              </a:rPr>
              <a:t>KANITLAR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a:ln>
                  <a:noFill/>
                </a:ln>
                <a:solidFill>
                  <a:prstClr val="black"/>
                </a:solidFill>
                <a:effectLst/>
                <a:uLnTx/>
                <a:uFillTx/>
                <a:latin typeface="Calibri" panose="020F0502020204030204"/>
                <a:ea typeface="+mn-ea"/>
                <a:cs typeface="+mn-cs"/>
              </a:rPr>
              <a:t>● Kalite politika belgesi ile bu belgenin kurumun politika belgeleriyle uyumunu gösteren kanıtlar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a:ln>
                  <a:noFill/>
                </a:ln>
                <a:solidFill>
                  <a:prstClr val="black"/>
                </a:solidFill>
                <a:effectLst/>
                <a:uLnTx/>
                <a:uFillTx/>
                <a:latin typeface="Calibri" panose="020F0502020204030204"/>
                <a:ea typeface="+mn-ea"/>
                <a:cs typeface="+mn-cs"/>
              </a:rPr>
              <a:t>● Kalite Komisyonunun çalışma ilkelerini ve yapısını içeren tanımlı süreçler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a:ln>
                  <a:noFill/>
                </a:ln>
                <a:solidFill>
                  <a:prstClr val="black"/>
                </a:solidFill>
                <a:effectLst/>
                <a:uLnTx/>
                <a:uFillTx/>
                <a:latin typeface="Calibri" panose="020F0502020204030204"/>
                <a:ea typeface="+mn-ea"/>
                <a:cs typeface="+mn-cs"/>
              </a:rPr>
              <a:t>● Toplantı tutanakları, katılımcı listesi </a:t>
            </a:r>
          </a:p>
        </p:txBody>
      </p:sp>
    </p:spTree>
    <p:extLst>
      <p:ext uri="{BB962C8B-B14F-4D97-AF65-F5344CB8AC3E}">
        <p14:creationId xmlns:p14="http://schemas.microsoft.com/office/powerpoint/2010/main" val="15741413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1550</Words>
  <Application>Microsoft Office PowerPoint</Application>
  <PresentationFormat>Geniş ekran</PresentationFormat>
  <Paragraphs>192</Paragraphs>
  <Slides>19</Slides>
  <Notes>0</Notes>
  <HiddenSlides>0</HiddenSlides>
  <MMClips>0</MMClips>
  <ScaleCrop>false</ScaleCrop>
  <HeadingPairs>
    <vt:vector size="8" baseType="variant">
      <vt:variant>
        <vt:lpstr>Kullanılan Yazı Tipleri</vt:lpstr>
      </vt:variant>
      <vt:variant>
        <vt:i4>5</vt:i4>
      </vt:variant>
      <vt:variant>
        <vt:lpstr>Tema</vt:lpstr>
      </vt:variant>
      <vt:variant>
        <vt:i4>1</vt:i4>
      </vt:variant>
      <vt:variant>
        <vt:lpstr>Eklenmiş OLE Hizmet Programları</vt:lpstr>
      </vt:variant>
      <vt:variant>
        <vt:i4>1</vt:i4>
      </vt:variant>
      <vt:variant>
        <vt:lpstr>Slayt Başlıkları</vt:lpstr>
      </vt:variant>
      <vt:variant>
        <vt:i4>19</vt:i4>
      </vt:variant>
    </vt:vector>
  </HeadingPairs>
  <TitlesOfParts>
    <vt:vector size="26" baseType="lpstr">
      <vt:lpstr>Arial</vt:lpstr>
      <vt:lpstr>Calibri</vt:lpstr>
      <vt:lpstr>Calibri Light</vt:lpstr>
      <vt:lpstr>Century Gothic</vt:lpstr>
      <vt:lpstr>Times New Roman</vt:lpstr>
      <vt:lpstr>Office Teması</vt:lpstr>
      <vt:lpstr>Çalışma Sayfası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yüksel</dc:creator>
  <cp:lastModifiedBy>yüksel</cp:lastModifiedBy>
  <cp:revision>5</cp:revision>
  <dcterms:created xsi:type="dcterms:W3CDTF">2023-04-03T09:53:16Z</dcterms:created>
  <dcterms:modified xsi:type="dcterms:W3CDTF">2023-04-03T10:13:04Z</dcterms:modified>
</cp:coreProperties>
</file>